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9"/>
  </p:notesMasterIdLst>
  <p:handoutMasterIdLst>
    <p:handoutMasterId r:id="rId20"/>
  </p:handoutMasterIdLst>
  <p:sldIdLst>
    <p:sldId id="258" r:id="rId2"/>
    <p:sldId id="264" r:id="rId3"/>
    <p:sldId id="274" r:id="rId4"/>
    <p:sldId id="275" r:id="rId5"/>
    <p:sldId id="276" r:id="rId6"/>
    <p:sldId id="277" r:id="rId7"/>
    <p:sldId id="278" r:id="rId8"/>
    <p:sldId id="279" r:id="rId9"/>
    <p:sldId id="280" r:id="rId10"/>
    <p:sldId id="281" r:id="rId11"/>
    <p:sldId id="287" r:id="rId12"/>
    <p:sldId id="286" r:id="rId13"/>
    <p:sldId id="282" r:id="rId14"/>
    <p:sldId id="283" r:id="rId15"/>
    <p:sldId id="284" r:id="rId16"/>
    <p:sldId id="285" r:id="rId17"/>
    <p:sldId id="267" r:id="rId18"/>
  </p:sldIdLst>
  <p:sldSz cx="9144000" cy="6858000" type="screen4x3"/>
  <p:notesSz cx="6858000" cy="9144000"/>
  <p:embeddedFontLst>
    <p:embeddedFont>
      <p:font typeface="Tuffy" panose="020B0603060100000000" charset="0"/>
      <p:regular r:id="rId21"/>
      <p:bold r:id="rId22"/>
      <p:italic r:id="rId23"/>
      <p:boldItalic r:id="rId24"/>
    </p:embeddedFont>
    <p:embeddedFont>
      <p:font typeface="Twinkl" pitchFamily="2" charset="0"/>
      <p:regular r:id="rId25"/>
      <p:bold r:id="rId26"/>
    </p:embeddedFont>
    <p:embeddedFont>
      <p:font typeface="Sassoon Infant Rg" panose="02000503030000020003" charset="0"/>
      <p:regular r:id="rId27"/>
      <p:bold r:id="rId28"/>
    </p:embeddedFont>
    <p:embeddedFont>
      <p:font typeface="Calibri" panose="020F0502020204030204"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A0DB"/>
    <a:srgbClr val="DE1E5A"/>
    <a:srgbClr val="BC0105"/>
    <a:srgbClr val="4DB1E3"/>
    <a:srgbClr val="80C1EB"/>
    <a:srgbClr val="ACDDFC"/>
    <a:srgbClr val="FFFFFF"/>
    <a:srgbClr val="4AA1D9"/>
    <a:srgbClr val="21A6F9"/>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73" d="100"/>
          <a:sy n="73" d="100"/>
        </p:scale>
        <p:origin x="1308" y="60"/>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20/04/2020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20/04/2020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p:cNvSpPr>
          <p:nvPr/>
        </p:nvSpPr>
        <p:spPr bwMode="auto">
          <a:xfrm>
            <a:off x="455613" y="606425"/>
            <a:ext cx="8220075" cy="717550"/>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b="1" dirty="0">
                <a:ea typeface="Twinkl" pitchFamily="2" charset="0"/>
                <a:cs typeface="Twinkl" pitchFamily="2" charset="0"/>
              </a:rPr>
              <a:t>Landmarks</a:t>
            </a:r>
            <a:r>
              <a:rPr lang="en-US" altLang="en-US" sz="4000" b="1" dirty="0">
                <a:latin typeface="Twinkl Sb"/>
                <a:ea typeface="Twinkl" pitchFamily="2" charset="0"/>
                <a:cs typeface="Twinkl" pitchFamily="2" charset="0"/>
              </a:rPr>
              <a:t> </a:t>
            </a:r>
            <a:endParaRPr lang="en-GB" altLang="en-US" sz="4000" b="1" dirty="0">
              <a:solidFill>
                <a:srgbClr val="242424"/>
              </a:solidFill>
              <a:ea typeface="Twinkl" pitchFamily="2" charset="0"/>
              <a:cs typeface="Twinkl" pitchFamily="2" charset="0"/>
            </a:endParaRPr>
          </a:p>
        </p:txBody>
      </p:sp>
      <p:sp>
        <p:nvSpPr>
          <p:cNvPr id="4" name="Rectangle 5"/>
          <p:cNvSpPr>
            <a:spLocks noChangeArrowheads="1"/>
          </p:cNvSpPr>
          <p:nvPr/>
        </p:nvSpPr>
        <p:spPr bwMode="auto">
          <a:xfrm>
            <a:off x="817563" y="1716088"/>
            <a:ext cx="3565525"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US" altLang="en-US" b="1" dirty="0" err="1">
                <a:solidFill>
                  <a:schemeClr val="tx1"/>
                </a:solidFill>
                <a:ea typeface="Twinkl" pitchFamily="2" charset="0"/>
                <a:cs typeface="Twinkl" pitchFamily="2" charset="0"/>
              </a:rPr>
              <a:t>Chichen</a:t>
            </a:r>
            <a:r>
              <a:rPr lang="en-US" altLang="en-US" b="1" dirty="0">
                <a:solidFill>
                  <a:schemeClr val="tx1"/>
                </a:solidFill>
                <a:ea typeface="Twinkl" pitchFamily="2" charset="0"/>
                <a:cs typeface="Twinkl" pitchFamily="2" charset="0"/>
              </a:rPr>
              <a:t> Itza</a:t>
            </a:r>
            <a:r>
              <a:rPr lang="en-US" altLang="en-US" dirty="0">
                <a:solidFill>
                  <a:schemeClr val="tx1"/>
                </a:solidFill>
                <a:ea typeface="Twinkl" pitchFamily="2" charset="0"/>
                <a:cs typeface="Twinkl" pitchFamily="2" charset="0"/>
              </a:rPr>
              <a:t>: Mayan ruins located on the Yucatán Peninsula. Once one of the largest Maya cities and now one of the most visited archeological locations in Mexico.</a:t>
            </a:r>
          </a:p>
        </p:txBody>
      </p:sp>
      <p:pic>
        <p:nvPicPr>
          <p:cNvPr id="5" name="Picture 2" descr="Image result for Chichen Itz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81563" y="1371600"/>
            <a:ext cx="3325812"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a:spLocks noChangeArrowheads="1"/>
          </p:cNvSpPr>
          <p:nvPr/>
        </p:nvSpPr>
        <p:spPr bwMode="auto">
          <a:xfrm>
            <a:off x="817563" y="4014788"/>
            <a:ext cx="3698875"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US" altLang="en-US" b="1" dirty="0">
                <a:solidFill>
                  <a:schemeClr val="tx1"/>
                </a:solidFill>
                <a:ea typeface="Twinkl" pitchFamily="2" charset="0"/>
                <a:cs typeface="Twinkl" pitchFamily="2" charset="0"/>
              </a:rPr>
              <a:t>Teotihuacan</a:t>
            </a:r>
            <a:r>
              <a:rPr lang="en-US" altLang="en-US" dirty="0">
                <a:solidFill>
                  <a:schemeClr val="tx1"/>
                </a:solidFill>
                <a:ea typeface="Twinkl" pitchFamily="2" charset="0"/>
                <a:cs typeface="Twinkl" pitchFamily="2" charset="0"/>
              </a:rPr>
              <a:t>: established in approximately 100 BC. It was the Aztec capital until it was conquered by Spain in 1521. Ruins of this beautiful city can still be seen in present day Mexico City. </a:t>
            </a:r>
          </a:p>
        </p:txBody>
      </p:sp>
      <p:sp>
        <p:nvSpPr>
          <p:cNvPr id="7" name="TextBox 21"/>
          <p:cNvSpPr txBox="1">
            <a:spLocks noChangeArrowheads="1"/>
          </p:cNvSpPr>
          <p:nvPr/>
        </p:nvSpPr>
        <p:spPr bwMode="auto">
          <a:xfrm>
            <a:off x="4760913" y="3627438"/>
            <a:ext cx="3565525" cy="9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 typeface="Arial" panose="020B0604020202020204" pitchFamily="34" charset="0"/>
              <a:buNone/>
            </a:pPr>
            <a:r>
              <a:rPr lang="en-GB" altLang="en-US" sz="500" dirty="0">
                <a:solidFill>
                  <a:schemeClr val="tx1"/>
                </a:solidFill>
                <a:latin typeface="Arial" panose="020B0604020202020204" pitchFamily="34" charset="0"/>
                <a:ea typeface="Tuffy" panose="020B0603060100000000" pitchFamily="34" charset="0"/>
                <a:cs typeface="Arial" panose="020B0604020202020204" pitchFamily="34" charset="0"/>
              </a:rPr>
              <a:t>Photo courtesy of Arian </a:t>
            </a:r>
            <a:r>
              <a:rPr lang="en-GB" altLang="en-US" sz="500" dirty="0" err="1">
                <a:solidFill>
                  <a:schemeClr val="tx1"/>
                </a:solidFill>
                <a:latin typeface="Arial" panose="020B0604020202020204" pitchFamily="34" charset="0"/>
                <a:ea typeface="Tuffy" panose="020B0603060100000000" pitchFamily="34" charset="0"/>
                <a:cs typeface="Arial" panose="020B0604020202020204" pitchFamily="34" charset="0"/>
              </a:rPr>
              <a:t>Zwegers</a:t>
            </a:r>
            <a:r>
              <a:rPr lang="en-GB" altLang="en-US" sz="800" dirty="0">
                <a:solidFill>
                  <a:schemeClr val="tx1"/>
                </a:solidFill>
                <a:latin typeface="Arial" panose="020B0604020202020204" pitchFamily="34" charset="0"/>
                <a:ea typeface="Tuffy" panose="020B0603060100000000" pitchFamily="34" charset="0"/>
                <a:cs typeface="Arial" panose="020B0604020202020204" pitchFamily="34" charset="0"/>
              </a:rPr>
              <a:t> </a:t>
            </a:r>
            <a:r>
              <a:rPr lang="en-GB" altLang="en-US" sz="500" dirty="0">
                <a:solidFill>
                  <a:schemeClr val="tx1"/>
                </a:solidFill>
                <a:latin typeface="Arial" panose="020B0604020202020204" pitchFamily="34" charset="0"/>
                <a:ea typeface="Tuffy" panose="020B0603060100000000" pitchFamily="34" charset="0"/>
                <a:cs typeface="Arial" panose="020B0604020202020204" pitchFamily="34" charset="0"/>
              </a:rPr>
              <a:t>(@flickr.com) - granted under creative commons licence – attribution</a:t>
            </a:r>
          </a:p>
        </p:txBody>
      </p:sp>
      <p:sp>
        <p:nvSpPr>
          <p:cNvPr id="8" name="TextBox 21"/>
          <p:cNvSpPr txBox="1">
            <a:spLocks noChangeArrowheads="1"/>
          </p:cNvSpPr>
          <p:nvPr/>
        </p:nvSpPr>
        <p:spPr bwMode="auto">
          <a:xfrm>
            <a:off x="4848225" y="6089650"/>
            <a:ext cx="3359150"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 typeface="Arial" panose="020B0604020202020204" pitchFamily="34" charset="0"/>
              <a:buNone/>
            </a:pPr>
            <a:r>
              <a:rPr lang="en-GB" altLang="en-US" sz="500" dirty="0">
                <a:solidFill>
                  <a:schemeClr val="tx1"/>
                </a:solidFill>
                <a:latin typeface="Arial" panose="020B0604020202020204" pitchFamily="34" charset="0"/>
                <a:ea typeface="Tuffy" panose="020B0603060100000000" pitchFamily="34" charset="0"/>
                <a:cs typeface="Arial" panose="020B0604020202020204" pitchFamily="34" charset="0"/>
              </a:rPr>
              <a:t>Photo courtesy of </a:t>
            </a:r>
            <a:r>
              <a:rPr lang="en-GB" altLang="en-US" sz="500" dirty="0" err="1">
                <a:solidFill>
                  <a:schemeClr val="tx1"/>
                </a:solidFill>
                <a:latin typeface="Arial" panose="020B0604020202020204" pitchFamily="34" charset="0"/>
                <a:ea typeface="Tuffy" panose="020B0603060100000000" pitchFamily="34" charset="0"/>
                <a:cs typeface="Arial" panose="020B0604020202020204" pitchFamily="34" charset="0"/>
              </a:rPr>
              <a:t>Paula_Mondragon</a:t>
            </a:r>
            <a:r>
              <a:rPr lang="en-GB" altLang="en-US" sz="500" dirty="0">
                <a:solidFill>
                  <a:schemeClr val="tx1"/>
                </a:solidFill>
                <a:latin typeface="Arial" panose="020B0604020202020204" pitchFamily="34" charset="0"/>
                <a:ea typeface="Tuffy" panose="020B0603060100000000" pitchFamily="34" charset="0"/>
                <a:cs typeface="Arial" panose="020B0604020202020204" pitchFamily="34" charset="0"/>
              </a:rPr>
              <a:t> (@pixabay.com) - granted under creative commons licence – attribution</a:t>
            </a:r>
          </a:p>
        </p:txBody>
      </p:sp>
      <p:pic>
        <p:nvPicPr>
          <p:cNvPr id="9" name="Picture 6" descr="Teotihuacan, Mexico, Aztecs, Pyrami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8225" y="3808413"/>
            <a:ext cx="335915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956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p:cNvSpPr>
          <p:nvPr/>
        </p:nvSpPr>
        <p:spPr bwMode="auto">
          <a:xfrm>
            <a:off x="455613" y="606425"/>
            <a:ext cx="8220075" cy="717550"/>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b="1" dirty="0">
                <a:ea typeface="Twinkl" pitchFamily="2" charset="0"/>
                <a:cs typeface="Twinkl" pitchFamily="2" charset="0"/>
              </a:rPr>
              <a:t>Climate</a:t>
            </a:r>
            <a:r>
              <a:rPr lang="en-US" altLang="en-US" sz="4000" b="1" dirty="0">
                <a:latin typeface="Twinkl Sb"/>
                <a:ea typeface="Twinkl" pitchFamily="2" charset="0"/>
                <a:cs typeface="Twinkl" pitchFamily="2" charset="0"/>
              </a:rPr>
              <a:t> </a:t>
            </a:r>
            <a:endParaRPr lang="en-GB" altLang="en-US" sz="4000" b="1" dirty="0">
              <a:solidFill>
                <a:srgbClr val="242424"/>
              </a:solidFill>
              <a:ea typeface="Twinkl" pitchFamily="2" charset="0"/>
              <a:cs typeface="Twinkl" pitchFamily="2" charset="0"/>
            </a:endParaRPr>
          </a:p>
        </p:txBody>
      </p:sp>
      <p:sp>
        <p:nvSpPr>
          <p:cNvPr id="4" name="Rectangle 3"/>
          <p:cNvSpPr/>
          <p:nvPr/>
        </p:nvSpPr>
        <p:spPr>
          <a:xfrm>
            <a:off x="541338" y="1323975"/>
            <a:ext cx="8075612" cy="3192463"/>
          </a:xfrm>
          <a:prstGeom prst="rect">
            <a:avLst/>
          </a:prstGeom>
        </p:spPr>
        <p:txBody>
          <a:bodyPr lIns="0" tIns="72000" rIns="0" bIns="72000">
            <a:spAutoFit/>
          </a:bodyPr>
          <a:lstStyle/>
          <a:p>
            <a:pPr eaLnBrk="1" fontAlgn="auto" hangingPunct="1">
              <a:spcBef>
                <a:spcPts val="0"/>
              </a:spcBef>
              <a:spcAft>
                <a:spcPts val="0"/>
              </a:spcAft>
              <a:defRPr/>
            </a:pPr>
            <a:r>
              <a:rPr lang="en-US" dirty="0">
                <a:latin typeface="+mn-lt"/>
                <a:cs typeface="Twinkl"/>
              </a:rPr>
              <a:t>Mexico’s climate varies greatly depending on location.</a:t>
            </a:r>
          </a:p>
          <a:p>
            <a:pPr eaLnBrk="1" fontAlgn="auto" hangingPunct="1">
              <a:spcBef>
                <a:spcPts val="0"/>
              </a:spcBef>
              <a:spcAft>
                <a:spcPts val="0"/>
              </a:spcAft>
              <a:defRPr/>
            </a:pPr>
            <a:endParaRPr lang="en-US" dirty="0">
              <a:latin typeface="+mn-lt"/>
              <a:cs typeface="Twinkl"/>
            </a:endParaRPr>
          </a:p>
          <a:p>
            <a:pPr marL="342900" indent="-342900" eaLnBrk="1" fontAlgn="auto" hangingPunct="1">
              <a:spcBef>
                <a:spcPts val="0"/>
              </a:spcBef>
              <a:spcAft>
                <a:spcPts val="0"/>
              </a:spcAft>
              <a:buFont typeface="Arial" panose="020B0604020202020204" pitchFamily="34" charset="0"/>
              <a:buChar char="•"/>
              <a:defRPr/>
            </a:pPr>
            <a:r>
              <a:rPr lang="en-US" dirty="0">
                <a:latin typeface="+mn-lt"/>
                <a:cs typeface="Twinkl"/>
              </a:rPr>
              <a:t>The Tropic of Cancer divides the country into temperate and tropical zones. </a:t>
            </a:r>
          </a:p>
          <a:p>
            <a:pPr marL="742950" lvl="1" indent="-285750" eaLnBrk="1" fontAlgn="auto" hangingPunct="1">
              <a:spcBef>
                <a:spcPts val="0"/>
              </a:spcBef>
              <a:spcAft>
                <a:spcPts val="0"/>
              </a:spcAft>
              <a:buFont typeface="Arial" panose="020B0604020202020204" pitchFamily="34" charset="0"/>
              <a:buChar char="•"/>
              <a:defRPr/>
            </a:pPr>
            <a:r>
              <a:rPr lang="en-US" dirty="0">
                <a:latin typeface="+mn-lt"/>
                <a:cs typeface="Twinkl"/>
              </a:rPr>
              <a:t>The area north of the Tropic of Cancer experiences a more varied climate including colder temperatures in the winter.</a:t>
            </a:r>
          </a:p>
          <a:p>
            <a:pPr marL="742950" lvl="1" indent="-285750" eaLnBrk="1" fontAlgn="auto" hangingPunct="1">
              <a:spcBef>
                <a:spcPts val="0"/>
              </a:spcBef>
              <a:spcAft>
                <a:spcPts val="0"/>
              </a:spcAft>
              <a:buFont typeface="Arial" panose="020B0604020202020204" pitchFamily="34" charset="0"/>
              <a:buChar char="•"/>
              <a:defRPr/>
            </a:pPr>
            <a:r>
              <a:rPr lang="en-US" dirty="0">
                <a:latin typeface="+mn-lt"/>
                <a:cs typeface="Twinkl"/>
              </a:rPr>
              <a:t>The area south of the Tropic of Cancer is hot and humid and experiences only small changes in temperature.</a:t>
            </a:r>
          </a:p>
          <a:p>
            <a:pPr lvl="1" eaLnBrk="1" fontAlgn="auto" hangingPunct="1">
              <a:spcBef>
                <a:spcPts val="0"/>
              </a:spcBef>
              <a:spcAft>
                <a:spcPts val="0"/>
              </a:spcAft>
              <a:defRPr/>
            </a:pPr>
            <a:endParaRPr lang="en-US" dirty="0">
              <a:latin typeface="+mn-lt"/>
              <a:cs typeface="Twinkl"/>
            </a:endParaRPr>
          </a:p>
          <a:p>
            <a:pPr marL="342900" indent="-342900" eaLnBrk="1" fontAlgn="auto" hangingPunct="1">
              <a:spcBef>
                <a:spcPts val="0"/>
              </a:spcBef>
              <a:spcAft>
                <a:spcPts val="0"/>
              </a:spcAft>
              <a:buFont typeface="Arial" panose="020B0604020202020204" pitchFamily="34" charset="0"/>
              <a:buChar char="•"/>
              <a:defRPr/>
            </a:pPr>
            <a:r>
              <a:rPr lang="en-US" dirty="0">
                <a:latin typeface="+mn-lt"/>
                <a:cs typeface="Twinkl"/>
              </a:rPr>
              <a:t>Mexico also has dry and wet seasons. </a:t>
            </a:r>
          </a:p>
          <a:p>
            <a:pPr marL="742950" lvl="1" indent="-285750" eaLnBrk="1" fontAlgn="auto" hangingPunct="1">
              <a:spcBef>
                <a:spcPts val="0"/>
              </a:spcBef>
              <a:spcAft>
                <a:spcPts val="0"/>
              </a:spcAft>
              <a:buFont typeface="Arial" panose="020B0604020202020204" pitchFamily="34" charset="0"/>
              <a:buChar char="•"/>
              <a:defRPr/>
            </a:pPr>
            <a:r>
              <a:rPr lang="en-US" dirty="0">
                <a:latin typeface="+mn-lt"/>
                <a:cs typeface="Twinkl"/>
              </a:rPr>
              <a:t>Wet Season: May-October</a:t>
            </a:r>
          </a:p>
          <a:p>
            <a:pPr marL="742950" lvl="1" indent="-285750" eaLnBrk="1" fontAlgn="auto" hangingPunct="1">
              <a:spcBef>
                <a:spcPts val="0"/>
              </a:spcBef>
              <a:spcAft>
                <a:spcPts val="0"/>
              </a:spcAft>
              <a:buFont typeface="Arial" panose="020B0604020202020204" pitchFamily="34" charset="0"/>
              <a:buChar char="•"/>
              <a:defRPr/>
            </a:pPr>
            <a:r>
              <a:rPr lang="en-US" dirty="0">
                <a:latin typeface="+mn-lt"/>
                <a:cs typeface="Twinkl"/>
              </a:rPr>
              <a:t>Dry Season: November-April</a:t>
            </a:r>
          </a:p>
        </p:txBody>
      </p:sp>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4588" y="3670300"/>
            <a:ext cx="3443287"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6943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p:cNvSpPr>
          <p:nvPr/>
        </p:nvSpPr>
        <p:spPr bwMode="auto">
          <a:xfrm>
            <a:off x="455613" y="606425"/>
            <a:ext cx="8220075" cy="717550"/>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b="1" dirty="0">
                <a:ea typeface="Twinkl" pitchFamily="2" charset="0"/>
                <a:cs typeface="Twinkl" pitchFamily="2" charset="0"/>
              </a:rPr>
              <a:t>Culture</a:t>
            </a:r>
            <a:r>
              <a:rPr lang="en-US" altLang="en-US" sz="4000" b="1" dirty="0">
                <a:latin typeface="Twinkl Sb"/>
                <a:ea typeface="Twinkl" pitchFamily="2" charset="0"/>
                <a:cs typeface="Twinkl" pitchFamily="2" charset="0"/>
              </a:rPr>
              <a:t> </a:t>
            </a:r>
            <a:endParaRPr lang="en-GB" altLang="en-US" sz="4000" b="1" dirty="0">
              <a:solidFill>
                <a:srgbClr val="242424"/>
              </a:solidFill>
              <a:ea typeface="Twinkl" pitchFamily="2" charset="0"/>
              <a:cs typeface="Twinkl" pitchFamily="2" charset="0"/>
            </a:endParaRPr>
          </a:p>
        </p:txBody>
      </p:sp>
      <p:sp>
        <p:nvSpPr>
          <p:cNvPr id="4" name="Rectangle 3"/>
          <p:cNvSpPr/>
          <p:nvPr/>
        </p:nvSpPr>
        <p:spPr>
          <a:xfrm>
            <a:off x="541338" y="1323975"/>
            <a:ext cx="8075612" cy="2360613"/>
          </a:xfrm>
          <a:prstGeom prst="rect">
            <a:avLst/>
          </a:prstGeom>
        </p:spPr>
        <p:txBody>
          <a:bodyPr lIns="0" tIns="72000" rIns="0" bIns="72000">
            <a:spAutoFit/>
          </a:bodyPr>
          <a:lstStyle/>
          <a:p>
            <a:pPr marL="285750" indent="-285750" eaLnBrk="1" fontAlgn="auto" hangingPunct="1">
              <a:spcBef>
                <a:spcPts val="0"/>
              </a:spcBef>
              <a:spcAft>
                <a:spcPts val="0"/>
              </a:spcAft>
              <a:buFont typeface="Arial" panose="020B0604020202020204" pitchFamily="34" charset="0"/>
              <a:buChar char="•"/>
              <a:defRPr/>
            </a:pPr>
            <a:r>
              <a:rPr lang="en-US" dirty="0">
                <a:latin typeface="+mn-lt"/>
                <a:cs typeface="Twinkl"/>
              </a:rPr>
              <a:t>Spanish is the most spoken language in Mexico.</a:t>
            </a:r>
          </a:p>
          <a:p>
            <a:pPr eaLnBrk="1" fontAlgn="auto" hangingPunct="1">
              <a:spcBef>
                <a:spcPts val="0"/>
              </a:spcBef>
              <a:spcAft>
                <a:spcPts val="0"/>
              </a:spcAft>
              <a:defRPr/>
            </a:pPr>
            <a:endParaRPr lang="en-US" dirty="0">
              <a:latin typeface="+mn-lt"/>
              <a:cs typeface="Twinkl"/>
            </a:endParaRPr>
          </a:p>
          <a:p>
            <a:pPr marL="285750" indent="-285750" eaLnBrk="1" fontAlgn="auto" hangingPunct="1">
              <a:spcBef>
                <a:spcPts val="0"/>
              </a:spcBef>
              <a:spcAft>
                <a:spcPts val="0"/>
              </a:spcAft>
              <a:buFont typeface="Arial" panose="020B0604020202020204" pitchFamily="34" charset="0"/>
              <a:buChar char="•"/>
              <a:defRPr/>
            </a:pPr>
            <a:r>
              <a:rPr lang="en-US" dirty="0">
                <a:latin typeface="+mn-lt"/>
                <a:cs typeface="Twinkl"/>
              </a:rPr>
              <a:t>Mexico hosts the largest number of Native American language speakers in North America.</a:t>
            </a:r>
          </a:p>
          <a:p>
            <a:pPr eaLnBrk="1" fontAlgn="auto" hangingPunct="1">
              <a:spcBef>
                <a:spcPts val="0"/>
              </a:spcBef>
              <a:spcAft>
                <a:spcPts val="0"/>
              </a:spcAft>
              <a:defRPr/>
            </a:pPr>
            <a:endParaRPr lang="en-US" dirty="0">
              <a:latin typeface="+mn-lt"/>
              <a:cs typeface="Twinkl"/>
            </a:endParaRPr>
          </a:p>
          <a:p>
            <a:pPr marL="285750" indent="-285750" eaLnBrk="1" fontAlgn="auto" hangingPunct="1">
              <a:spcBef>
                <a:spcPts val="0"/>
              </a:spcBef>
              <a:spcAft>
                <a:spcPts val="0"/>
              </a:spcAft>
              <a:buFont typeface="Arial" panose="020B0604020202020204" pitchFamily="34" charset="0"/>
              <a:buChar char="•"/>
              <a:defRPr/>
            </a:pPr>
            <a:r>
              <a:rPr lang="en-US" dirty="0">
                <a:latin typeface="+mn-lt"/>
                <a:cs typeface="Twinkl"/>
              </a:rPr>
              <a:t>The largest religion in Mexico is the Roman Catholic religion.</a:t>
            </a:r>
          </a:p>
          <a:p>
            <a:pPr eaLnBrk="1" fontAlgn="auto" hangingPunct="1">
              <a:spcBef>
                <a:spcPts val="0"/>
              </a:spcBef>
              <a:spcAft>
                <a:spcPts val="0"/>
              </a:spcAft>
              <a:defRPr/>
            </a:pPr>
            <a:endParaRPr lang="en-US" dirty="0">
              <a:latin typeface="+mn-lt"/>
              <a:cs typeface="Twinkl"/>
            </a:endParaRPr>
          </a:p>
          <a:p>
            <a:pPr marL="285750" indent="-285750" eaLnBrk="1" fontAlgn="auto" hangingPunct="1">
              <a:spcBef>
                <a:spcPts val="0"/>
              </a:spcBef>
              <a:spcAft>
                <a:spcPts val="0"/>
              </a:spcAft>
              <a:buFont typeface="Arial" panose="020B0604020202020204" pitchFamily="34" charset="0"/>
              <a:buChar char="•"/>
              <a:defRPr/>
            </a:pPr>
            <a:r>
              <a:rPr lang="en-US" dirty="0">
                <a:latin typeface="+mn-lt"/>
                <a:cs typeface="Twinkl"/>
              </a:rPr>
              <a:t>Football is the most popular team sport in Mexico.</a:t>
            </a:r>
          </a:p>
        </p:txBody>
      </p:sp>
      <p:pic>
        <p:nvPicPr>
          <p:cNvPr id="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270993">
            <a:off x="4608513" y="3875088"/>
            <a:ext cx="1744662" cy="252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0313" y="4070350"/>
            <a:ext cx="1724025" cy="17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3938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p:cNvSpPr>
          <p:nvPr/>
        </p:nvSpPr>
        <p:spPr bwMode="auto">
          <a:xfrm>
            <a:off x="455613" y="606425"/>
            <a:ext cx="8220075" cy="717550"/>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b="1" dirty="0">
                <a:ea typeface="Twinkl" pitchFamily="2" charset="0"/>
                <a:cs typeface="Twinkl" pitchFamily="2" charset="0"/>
              </a:rPr>
              <a:t>Mexican Food</a:t>
            </a:r>
            <a:r>
              <a:rPr lang="en-US" altLang="en-US" sz="3600" b="1" dirty="0">
                <a:latin typeface="Twinkl Sb"/>
                <a:ea typeface="Twinkl" pitchFamily="2" charset="0"/>
                <a:cs typeface="Twinkl" pitchFamily="2" charset="0"/>
              </a:rPr>
              <a:t> </a:t>
            </a:r>
            <a:endParaRPr lang="en-GB" altLang="en-US" sz="3600" b="1" dirty="0">
              <a:solidFill>
                <a:srgbClr val="242424"/>
              </a:solidFill>
              <a:ea typeface="Twinkl" pitchFamily="2" charset="0"/>
              <a:cs typeface="Twinkl" pitchFamily="2" charset="0"/>
            </a:endParaRPr>
          </a:p>
        </p:txBody>
      </p:sp>
      <p:sp>
        <p:nvSpPr>
          <p:cNvPr id="4" name="Rectangle 3"/>
          <p:cNvSpPr/>
          <p:nvPr/>
        </p:nvSpPr>
        <p:spPr>
          <a:xfrm>
            <a:off x="541338" y="1323975"/>
            <a:ext cx="8075612" cy="2360613"/>
          </a:xfrm>
          <a:prstGeom prst="rect">
            <a:avLst/>
          </a:prstGeom>
        </p:spPr>
        <p:txBody>
          <a:bodyPr lIns="0" tIns="72000" rIns="0" bIns="72000">
            <a:spAutoFit/>
          </a:bodyPr>
          <a:lstStyle/>
          <a:p>
            <a:pPr marL="285750" indent="-285750" eaLnBrk="1" fontAlgn="auto" hangingPunct="1">
              <a:spcBef>
                <a:spcPts val="0"/>
              </a:spcBef>
              <a:spcAft>
                <a:spcPts val="0"/>
              </a:spcAft>
              <a:buFont typeface="Arial" panose="020B0604020202020204" pitchFamily="34" charset="0"/>
              <a:buChar char="•"/>
              <a:defRPr/>
            </a:pPr>
            <a:r>
              <a:rPr lang="en-US" dirty="0">
                <a:latin typeface="+mn-lt"/>
                <a:cs typeface="Twinkl"/>
              </a:rPr>
              <a:t>Mole: a general name for a variety of different sauces used in Mexican cooking.</a:t>
            </a:r>
          </a:p>
          <a:p>
            <a:pPr eaLnBrk="1" fontAlgn="auto" hangingPunct="1">
              <a:spcBef>
                <a:spcPts val="0"/>
              </a:spcBef>
              <a:spcAft>
                <a:spcPts val="0"/>
              </a:spcAft>
              <a:defRPr/>
            </a:pPr>
            <a:endParaRPr lang="en-US" dirty="0">
              <a:latin typeface="+mn-lt"/>
              <a:cs typeface="Twinkl"/>
            </a:endParaRPr>
          </a:p>
          <a:p>
            <a:pPr marL="285750" indent="-285750" eaLnBrk="1" fontAlgn="auto" hangingPunct="1">
              <a:spcBef>
                <a:spcPts val="0"/>
              </a:spcBef>
              <a:spcAft>
                <a:spcPts val="0"/>
              </a:spcAft>
              <a:buFont typeface="Arial" panose="020B0604020202020204" pitchFamily="34" charset="0"/>
              <a:buChar char="•"/>
              <a:defRPr/>
            </a:pPr>
            <a:r>
              <a:rPr lang="en-US" dirty="0">
                <a:latin typeface="+mn-lt"/>
                <a:cs typeface="Twinkl"/>
              </a:rPr>
              <a:t>Corn is a very important staple in Mexican food. It is used in a multitude of Mexican dishes but most commonly in the form of tortillas.</a:t>
            </a:r>
          </a:p>
          <a:p>
            <a:pPr marL="285750" indent="-285750" eaLnBrk="1" fontAlgn="auto" hangingPunct="1">
              <a:spcBef>
                <a:spcPts val="0"/>
              </a:spcBef>
              <a:spcAft>
                <a:spcPts val="0"/>
              </a:spcAft>
              <a:buFont typeface="Arial" panose="020B0604020202020204" pitchFamily="34" charset="0"/>
              <a:buChar char="•"/>
              <a:defRPr/>
            </a:pPr>
            <a:endParaRPr lang="en-US" dirty="0">
              <a:latin typeface="+mn-lt"/>
              <a:cs typeface="Twinkl"/>
            </a:endParaRPr>
          </a:p>
          <a:p>
            <a:pPr marL="285750" indent="-285750" eaLnBrk="1" fontAlgn="auto" hangingPunct="1">
              <a:spcBef>
                <a:spcPts val="0"/>
              </a:spcBef>
              <a:spcAft>
                <a:spcPts val="0"/>
              </a:spcAft>
              <a:buFont typeface="Arial" panose="020B0604020202020204" pitchFamily="34" charset="0"/>
              <a:buChar char="•"/>
              <a:defRPr/>
            </a:pPr>
            <a:r>
              <a:rPr lang="en-US" dirty="0">
                <a:latin typeface="+mn-lt"/>
                <a:cs typeface="Twinkl"/>
              </a:rPr>
              <a:t>Popular Mexican cuisine includes tacos, enchiladas, </a:t>
            </a:r>
            <a:r>
              <a:rPr lang="en-US" dirty="0" err="1">
                <a:latin typeface="+mn-lt"/>
                <a:cs typeface="Twinkl"/>
              </a:rPr>
              <a:t>elote</a:t>
            </a:r>
            <a:r>
              <a:rPr lang="en-US" dirty="0">
                <a:latin typeface="+mn-lt"/>
                <a:cs typeface="Twinkl"/>
              </a:rPr>
              <a:t>, guacamole, and tamales.</a:t>
            </a:r>
          </a:p>
        </p:txBody>
      </p:sp>
      <p:pic>
        <p:nvPicPr>
          <p:cNvPr id="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67388" y="3836988"/>
            <a:ext cx="2268537" cy="226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86150" y="3563938"/>
            <a:ext cx="1911350" cy="270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3625" y="3875088"/>
            <a:ext cx="2081213"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4512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p:cNvSpPr>
          <p:nvPr/>
        </p:nvSpPr>
        <p:spPr bwMode="auto">
          <a:xfrm>
            <a:off x="455613" y="606425"/>
            <a:ext cx="8220075" cy="717550"/>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b="1" dirty="0">
                <a:ea typeface="Twinkl" pitchFamily="2" charset="0"/>
                <a:cs typeface="Twinkl" pitchFamily="2" charset="0"/>
              </a:rPr>
              <a:t>Holidays &amp; Celebrations</a:t>
            </a:r>
            <a:endParaRPr lang="en-GB" altLang="en-US" sz="3600" b="1" dirty="0">
              <a:solidFill>
                <a:srgbClr val="242424"/>
              </a:solidFill>
              <a:ea typeface="Twinkl" pitchFamily="2" charset="0"/>
              <a:cs typeface="Twinkl" pitchFamily="2" charset="0"/>
            </a:endParaRPr>
          </a:p>
        </p:txBody>
      </p:sp>
      <p:sp>
        <p:nvSpPr>
          <p:cNvPr id="4" name="Rectangle 3"/>
          <p:cNvSpPr/>
          <p:nvPr/>
        </p:nvSpPr>
        <p:spPr>
          <a:xfrm>
            <a:off x="528638" y="1438275"/>
            <a:ext cx="8075612" cy="4300390"/>
          </a:xfrm>
          <a:prstGeom prst="rect">
            <a:avLst/>
          </a:prstGeom>
        </p:spPr>
        <p:txBody>
          <a:bodyPr lIns="0" tIns="72000" rIns="0" bIns="72000">
            <a:spAutoFit/>
          </a:bodyPr>
          <a:lstStyle/>
          <a:p>
            <a:pPr eaLnBrk="1" fontAlgn="auto" hangingPunct="1">
              <a:spcBef>
                <a:spcPts val="0"/>
              </a:spcBef>
              <a:spcAft>
                <a:spcPts val="0"/>
              </a:spcAft>
              <a:defRPr/>
            </a:pPr>
            <a:r>
              <a:rPr lang="en-US" b="1" dirty="0" err="1">
                <a:latin typeface="+mn-lt"/>
                <a:cs typeface="Twinkl"/>
              </a:rPr>
              <a:t>Dia</a:t>
            </a:r>
            <a:r>
              <a:rPr lang="en-US" b="1" dirty="0">
                <a:latin typeface="+mn-lt"/>
                <a:cs typeface="Twinkl"/>
              </a:rPr>
              <a:t> de </a:t>
            </a:r>
            <a:r>
              <a:rPr lang="en-US" b="1" dirty="0" err="1">
                <a:latin typeface="+mn-lt"/>
                <a:cs typeface="Twinkl"/>
              </a:rPr>
              <a:t>los</a:t>
            </a:r>
            <a:r>
              <a:rPr lang="en-US" b="1" dirty="0">
                <a:latin typeface="+mn-lt"/>
                <a:cs typeface="Twinkl"/>
              </a:rPr>
              <a:t> </a:t>
            </a:r>
            <a:r>
              <a:rPr lang="en-US" b="1" dirty="0" err="1">
                <a:latin typeface="+mn-lt"/>
                <a:cs typeface="Twinkl"/>
              </a:rPr>
              <a:t>Muertos</a:t>
            </a:r>
            <a:r>
              <a:rPr lang="en-US" b="1" dirty="0">
                <a:latin typeface="+mn-lt"/>
                <a:cs typeface="Twinkl"/>
              </a:rPr>
              <a:t> (Day of the Dead): </a:t>
            </a:r>
          </a:p>
          <a:p>
            <a:pPr marL="285750" indent="-285750" eaLnBrk="1" fontAlgn="auto" hangingPunct="1">
              <a:spcBef>
                <a:spcPts val="0"/>
              </a:spcBef>
              <a:spcAft>
                <a:spcPts val="0"/>
              </a:spcAft>
              <a:buFont typeface="Arial" panose="020B0604020202020204" pitchFamily="34" charset="0"/>
              <a:buChar char="•"/>
              <a:defRPr/>
            </a:pPr>
            <a:r>
              <a:rPr lang="en-US" dirty="0">
                <a:latin typeface="+mn-lt"/>
                <a:cs typeface="Twinkl"/>
              </a:rPr>
              <a:t>November 1</a:t>
            </a:r>
            <a:r>
              <a:rPr lang="en-US" baseline="30000" dirty="0">
                <a:latin typeface="+mn-lt"/>
                <a:cs typeface="Twinkl"/>
              </a:rPr>
              <a:t>st</a:t>
            </a:r>
            <a:r>
              <a:rPr lang="en-US" dirty="0">
                <a:latin typeface="+mn-lt"/>
                <a:cs typeface="Twinkl"/>
              </a:rPr>
              <a:t> – 2</a:t>
            </a:r>
            <a:r>
              <a:rPr lang="en-US" baseline="30000" dirty="0">
                <a:latin typeface="+mn-lt"/>
                <a:cs typeface="Twinkl"/>
              </a:rPr>
              <a:t>nd</a:t>
            </a:r>
            <a:r>
              <a:rPr lang="en-US" dirty="0">
                <a:latin typeface="+mn-lt"/>
                <a:cs typeface="Twinkl"/>
              </a:rPr>
              <a:t> each year.</a:t>
            </a:r>
          </a:p>
          <a:p>
            <a:pPr eaLnBrk="1" fontAlgn="auto" hangingPunct="1">
              <a:spcBef>
                <a:spcPts val="0"/>
              </a:spcBef>
              <a:spcAft>
                <a:spcPts val="0"/>
              </a:spcAft>
              <a:defRPr/>
            </a:pPr>
            <a:endParaRPr lang="en-US" dirty="0">
              <a:latin typeface="+mn-lt"/>
              <a:cs typeface="Twinkl"/>
            </a:endParaRPr>
          </a:p>
          <a:p>
            <a:pPr marL="285750" indent="-285750" eaLnBrk="1" fontAlgn="auto" hangingPunct="1">
              <a:spcBef>
                <a:spcPts val="0"/>
              </a:spcBef>
              <a:spcAft>
                <a:spcPts val="0"/>
              </a:spcAft>
              <a:buFont typeface="Arial" panose="020B0604020202020204" pitchFamily="34" charset="0"/>
              <a:buChar char="•"/>
              <a:defRPr/>
            </a:pPr>
            <a:r>
              <a:rPr lang="en-US" dirty="0">
                <a:latin typeface="+mn-lt"/>
                <a:cs typeface="Twinkl"/>
              </a:rPr>
              <a:t>A time to remember and celebrate loved ones who have passed away.</a:t>
            </a:r>
          </a:p>
          <a:p>
            <a:pPr eaLnBrk="1" fontAlgn="auto" hangingPunct="1">
              <a:spcBef>
                <a:spcPts val="0"/>
              </a:spcBef>
              <a:spcAft>
                <a:spcPts val="0"/>
              </a:spcAft>
              <a:defRPr/>
            </a:pPr>
            <a:endParaRPr lang="en-US" dirty="0">
              <a:latin typeface="+mn-lt"/>
              <a:cs typeface="Twinkl"/>
            </a:endParaRPr>
          </a:p>
          <a:p>
            <a:pPr marL="285750" indent="-285750" eaLnBrk="1" fontAlgn="auto" hangingPunct="1">
              <a:spcBef>
                <a:spcPts val="0"/>
              </a:spcBef>
              <a:spcAft>
                <a:spcPts val="0"/>
              </a:spcAft>
              <a:buFont typeface="Arial" panose="020B0604020202020204" pitchFamily="34" charset="0"/>
              <a:buChar char="•"/>
              <a:defRPr/>
            </a:pPr>
            <a:r>
              <a:rPr lang="en-GB" dirty="0">
                <a:latin typeface="+mn-lt"/>
                <a:cs typeface="Twinkl"/>
              </a:rPr>
              <a:t>Altars are created and decorated with </a:t>
            </a:r>
            <a:r>
              <a:rPr lang="en-GB" dirty="0" err="1">
                <a:latin typeface="+mn-lt"/>
                <a:cs typeface="Twinkl"/>
              </a:rPr>
              <a:t>favorite</a:t>
            </a:r>
            <a:r>
              <a:rPr lang="en-GB" dirty="0">
                <a:latin typeface="+mn-lt"/>
                <a:cs typeface="Twinkl"/>
              </a:rPr>
              <a:t> items and food of the deceased as a way to entice them to return.</a:t>
            </a:r>
          </a:p>
          <a:p>
            <a:pPr marL="285750" indent="-285750" eaLnBrk="1" fontAlgn="auto" hangingPunct="1">
              <a:spcBef>
                <a:spcPts val="0"/>
              </a:spcBef>
              <a:spcAft>
                <a:spcPts val="0"/>
              </a:spcAft>
              <a:buFont typeface="Arial" panose="020B0604020202020204" pitchFamily="34" charset="0"/>
              <a:buChar char="•"/>
              <a:defRPr/>
            </a:pPr>
            <a:endParaRPr lang="en-US" dirty="0">
              <a:latin typeface="+mn-lt"/>
              <a:cs typeface="Twinkl"/>
            </a:endParaRPr>
          </a:p>
          <a:p>
            <a:pPr marL="285750" indent="-285750" eaLnBrk="1" fontAlgn="auto" hangingPunct="1">
              <a:spcBef>
                <a:spcPts val="0"/>
              </a:spcBef>
              <a:spcAft>
                <a:spcPts val="0"/>
              </a:spcAft>
              <a:buFont typeface="Arial" panose="020B0604020202020204" pitchFamily="34" charset="0"/>
              <a:buChar char="•"/>
              <a:defRPr/>
            </a:pPr>
            <a:r>
              <a:rPr lang="en-US" dirty="0">
                <a:latin typeface="+mn-lt"/>
                <a:cs typeface="Twinkl"/>
              </a:rPr>
              <a:t>Sugar Skulls: one of the most well-known Day of the Dead decorations. These little decorations are typically made from granulated white sugar and decorated with bright patterns. </a:t>
            </a:r>
          </a:p>
          <a:p>
            <a:pPr eaLnBrk="1" fontAlgn="auto" hangingPunct="1">
              <a:spcBef>
                <a:spcPts val="0"/>
              </a:spcBef>
              <a:spcAft>
                <a:spcPts val="0"/>
              </a:spcAft>
              <a:defRPr/>
            </a:pPr>
            <a:endParaRPr lang="en-US" dirty="0">
              <a:latin typeface="+mn-lt"/>
              <a:cs typeface="Twinkl"/>
            </a:endParaRPr>
          </a:p>
          <a:p>
            <a:pPr marL="285750" indent="-285750" eaLnBrk="1" fontAlgn="auto" hangingPunct="1">
              <a:spcBef>
                <a:spcPts val="0"/>
              </a:spcBef>
              <a:spcAft>
                <a:spcPts val="0"/>
              </a:spcAft>
              <a:buFont typeface="Arial" panose="020B0604020202020204" pitchFamily="34" charset="0"/>
              <a:buChar char="•"/>
              <a:defRPr/>
            </a:pPr>
            <a:r>
              <a:rPr lang="en-US" dirty="0" err="1">
                <a:latin typeface="+mn-lt"/>
                <a:cs typeface="Twinkl"/>
              </a:rPr>
              <a:t>Calaca</a:t>
            </a:r>
            <a:r>
              <a:rPr lang="en-US" dirty="0">
                <a:latin typeface="+mn-lt"/>
                <a:cs typeface="Twinkl"/>
              </a:rPr>
              <a:t>: these skeletons are a very popular Day of the Dead tradition. They are often adorned with marigold and foliage and are meant to be joyful rather than scary. </a:t>
            </a:r>
          </a:p>
        </p:txBody>
      </p:sp>
      <p:pic>
        <p:nvPicPr>
          <p:cNvPr id="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05650" y="530225"/>
            <a:ext cx="140335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617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p:cNvSpPr>
          <p:nvPr/>
        </p:nvSpPr>
        <p:spPr bwMode="auto">
          <a:xfrm>
            <a:off x="455613" y="606425"/>
            <a:ext cx="8220075" cy="717550"/>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b="1" dirty="0">
                <a:ea typeface="Twinkl" pitchFamily="2" charset="0"/>
                <a:cs typeface="Twinkl" pitchFamily="2" charset="0"/>
              </a:rPr>
              <a:t>Holidays &amp; Celebrations</a:t>
            </a:r>
            <a:endParaRPr lang="en-GB" altLang="en-US" sz="3600" b="1" dirty="0">
              <a:solidFill>
                <a:srgbClr val="242424"/>
              </a:solidFill>
              <a:ea typeface="Twinkl" pitchFamily="2" charset="0"/>
              <a:cs typeface="Twinkl" pitchFamily="2" charset="0"/>
            </a:endParaRPr>
          </a:p>
        </p:txBody>
      </p:sp>
      <p:sp>
        <p:nvSpPr>
          <p:cNvPr id="4" name="Rectangle 3"/>
          <p:cNvSpPr/>
          <p:nvPr/>
        </p:nvSpPr>
        <p:spPr>
          <a:xfrm>
            <a:off x="528638" y="1406525"/>
            <a:ext cx="8075612" cy="3192463"/>
          </a:xfrm>
          <a:prstGeom prst="rect">
            <a:avLst/>
          </a:prstGeom>
        </p:spPr>
        <p:txBody>
          <a:bodyPr lIns="0" tIns="72000" rIns="0" bIns="72000">
            <a:spAutoFit/>
          </a:bodyPr>
          <a:lstStyle/>
          <a:p>
            <a:pPr eaLnBrk="1" fontAlgn="auto" hangingPunct="1">
              <a:spcBef>
                <a:spcPts val="0"/>
              </a:spcBef>
              <a:spcAft>
                <a:spcPts val="0"/>
              </a:spcAft>
              <a:defRPr/>
            </a:pPr>
            <a:r>
              <a:rPr lang="en-US" b="1" dirty="0">
                <a:latin typeface="+mn-lt"/>
                <a:cs typeface="Twinkl"/>
              </a:rPr>
              <a:t>Diez y </a:t>
            </a:r>
            <a:r>
              <a:rPr lang="en-US" b="1" dirty="0" err="1">
                <a:latin typeface="+mn-lt"/>
                <a:cs typeface="Twinkl"/>
              </a:rPr>
              <a:t>Seis</a:t>
            </a:r>
            <a:r>
              <a:rPr lang="en-US" b="1" dirty="0">
                <a:latin typeface="+mn-lt"/>
                <a:cs typeface="Twinkl"/>
              </a:rPr>
              <a:t>: Mexico’s Independence Day</a:t>
            </a:r>
            <a:endParaRPr lang="en-US" dirty="0">
              <a:latin typeface="+mn-lt"/>
              <a:cs typeface="Twinkl"/>
            </a:endParaRPr>
          </a:p>
          <a:p>
            <a:pPr marL="285750" indent="-285750" eaLnBrk="1" fontAlgn="auto" hangingPunct="1">
              <a:spcBef>
                <a:spcPts val="0"/>
              </a:spcBef>
              <a:spcAft>
                <a:spcPts val="0"/>
              </a:spcAft>
              <a:buFont typeface="Arial" panose="020B0604020202020204" pitchFamily="34" charset="0"/>
              <a:buChar char="•"/>
              <a:defRPr/>
            </a:pPr>
            <a:r>
              <a:rPr lang="en-US" dirty="0">
                <a:latin typeface="+mn-lt"/>
                <a:cs typeface="Twinkl"/>
              </a:rPr>
              <a:t>September 16</a:t>
            </a:r>
            <a:r>
              <a:rPr lang="en-US" baseline="30000" dirty="0">
                <a:latin typeface="+mn-lt"/>
                <a:cs typeface="Twinkl"/>
              </a:rPr>
              <a:t>th</a:t>
            </a:r>
            <a:r>
              <a:rPr lang="en-US" dirty="0">
                <a:latin typeface="+mn-lt"/>
                <a:cs typeface="Twinkl"/>
              </a:rPr>
              <a:t> </a:t>
            </a:r>
          </a:p>
          <a:p>
            <a:pPr eaLnBrk="1" fontAlgn="auto" hangingPunct="1">
              <a:spcBef>
                <a:spcPts val="0"/>
              </a:spcBef>
              <a:spcAft>
                <a:spcPts val="0"/>
              </a:spcAft>
              <a:defRPr/>
            </a:pPr>
            <a:endParaRPr lang="en-US" dirty="0">
              <a:latin typeface="+mn-lt"/>
              <a:cs typeface="Twinkl"/>
            </a:endParaRPr>
          </a:p>
          <a:p>
            <a:pPr marL="285750" indent="-285750" eaLnBrk="1" fontAlgn="auto" hangingPunct="1">
              <a:spcBef>
                <a:spcPts val="0"/>
              </a:spcBef>
              <a:spcAft>
                <a:spcPts val="0"/>
              </a:spcAft>
              <a:buFont typeface="Arial" panose="020B0604020202020204" pitchFamily="34" charset="0"/>
              <a:buChar char="•"/>
              <a:defRPr/>
            </a:pPr>
            <a:r>
              <a:rPr lang="en-US" dirty="0">
                <a:latin typeface="+mn-lt"/>
                <a:cs typeface="Twinkl"/>
              </a:rPr>
              <a:t>On September 16, 1810, Father Miguel Hidalgo </a:t>
            </a:r>
            <a:br>
              <a:rPr lang="en-US" dirty="0">
                <a:latin typeface="+mn-lt"/>
                <a:cs typeface="Twinkl"/>
              </a:rPr>
            </a:br>
            <a:r>
              <a:rPr lang="en-US" dirty="0">
                <a:latin typeface="+mn-lt"/>
                <a:cs typeface="Twinkl"/>
              </a:rPr>
              <a:t>began a revolt against the Spanish rule.</a:t>
            </a:r>
          </a:p>
          <a:p>
            <a:pPr eaLnBrk="1" fontAlgn="auto" hangingPunct="1">
              <a:spcBef>
                <a:spcPts val="0"/>
              </a:spcBef>
              <a:spcAft>
                <a:spcPts val="0"/>
              </a:spcAft>
              <a:defRPr/>
            </a:pPr>
            <a:endParaRPr lang="en-US" dirty="0">
              <a:latin typeface="+mn-lt"/>
              <a:cs typeface="Twinkl"/>
            </a:endParaRPr>
          </a:p>
          <a:p>
            <a:pPr marL="285750" indent="-285750" eaLnBrk="1" fontAlgn="auto" hangingPunct="1">
              <a:spcBef>
                <a:spcPts val="0"/>
              </a:spcBef>
              <a:spcAft>
                <a:spcPts val="0"/>
              </a:spcAft>
              <a:buFont typeface="Arial" panose="020B0604020202020204" pitchFamily="34" charset="0"/>
              <a:buChar char="•"/>
              <a:defRPr/>
            </a:pPr>
            <a:r>
              <a:rPr lang="en-US" dirty="0">
                <a:latin typeface="+mn-lt"/>
                <a:cs typeface="Twinkl"/>
              </a:rPr>
              <a:t>Cry of Dolores: first spoken by Hidalgo in the town of Dolores,</a:t>
            </a:r>
            <a:br>
              <a:rPr lang="en-US" dirty="0">
                <a:latin typeface="+mn-lt"/>
                <a:cs typeface="Twinkl"/>
              </a:rPr>
            </a:br>
            <a:r>
              <a:rPr lang="en-US" dirty="0">
                <a:latin typeface="+mn-lt"/>
                <a:cs typeface="Twinkl"/>
              </a:rPr>
              <a:t> it is considered to be the war cry of the Mexican War of </a:t>
            </a:r>
            <a:r>
              <a:rPr lang="en-GB" dirty="0">
                <a:latin typeface="+mn-lt"/>
                <a:cs typeface="Twinkl"/>
              </a:rPr>
              <a:t>I</a:t>
            </a:r>
            <a:r>
              <a:rPr lang="en-GB" dirty="0"/>
              <a:t>ndependence</a:t>
            </a:r>
            <a:r>
              <a:rPr lang="en-US" dirty="0">
                <a:latin typeface="+mn-lt"/>
                <a:cs typeface="Twinkl"/>
              </a:rPr>
              <a:t>.</a:t>
            </a:r>
          </a:p>
          <a:p>
            <a:pPr eaLnBrk="1" fontAlgn="auto" hangingPunct="1">
              <a:spcBef>
                <a:spcPts val="0"/>
              </a:spcBef>
              <a:spcAft>
                <a:spcPts val="0"/>
              </a:spcAft>
              <a:defRPr/>
            </a:pPr>
            <a:endParaRPr lang="en-US" dirty="0">
              <a:latin typeface="+mn-lt"/>
              <a:cs typeface="Twinkl"/>
            </a:endParaRPr>
          </a:p>
          <a:p>
            <a:pPr marL="285750" indent="-285750" eaLnBrk="1" fontAlgn="auto" hangingPunct="1">
              <a:spcBef>
                <a:spcPts val="0"/>
              </a:spcBef>
              <a:spcAft>
                <a:spcPts val="0"/>
              </a:spcAft>
              <a:buFont typeface="Arial" panose="020B0604020202020204" pitchFamily="34" charset="0"/>
              <a:buChar char="•"/>
              <a:defRPr/>
            </a:pPr>
            <a:r>
              <a:rPr lang="en-US" dirty="0">
                <a:latin typeface="+mn-lt"/>
                <a:cs typeface="Twinkl"/>
              </a:rPr>
              <a:t>Celebrated with fiestas (parties) and celebrations similar to those of July 4</a:t>
            </a:r>
            <a:r>
              <a:rPr lang="en-US" baseline="30000" dirty="0">
                <a:latin typeface="+mn-lt"/>
                <a:cs typeface="Twinkl"/>
              </a:rPr>
              <a:t>th</a:t>
            </a:r>
            <a:r>
              <a:rPr lang="en-US" dirty="0">
                <a:latin typeface="+mn-lt"/>
                <a:cs typeface="Twinkl"/>
              </a:rPr>
              <a:t> in the United States.</a:t>
            </a:r>
          </a:p>
        </p:txBody>
      </p:sp>
      <p:pic>
        <p:nvPicPr>
          <p:cNvPr id="5"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43313" y="4419600"/>
            <a:ext cx="1846262"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864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p:cNvSpPr>
          <p:nvPr/>
        </p:nvSpPr>
        <p:spPr bwMode="auto">
          <a:xfrm>
            <a:off x="455613" y="606425"/>
            <a:ext cx="8220075" cy="717550"/>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spcBef>
                <a:spcPct val="0"/>
              </a:spcBef>
              <a:buFontTx/>
              <a:buNone/>
            </a:pPr>
            <a:r>
              <a:rPr lang="en-US" altLang="en-US" sz="3600" b="1" dirty="0">
                <a:ea typeface="Twinkl" pitchFamily="2" charset="0"/>
                <a:cs typeface="Twinkl" pitchFamily="2" charset="0"/>
              </a:rPr>
              <a:t/>
            </a:r>
            <a:br>
              <a:rPr lang="en-US" altLang="en-US" sz="3600" b="1" dirty="0">
                <a:ea typeface="Twinkl" pitchFamily="2" charset="0"/>
                <a:cs typeface="Twinkl" pitchFamily="2" charset="0"/>
              </a:rPr>
            </a:br>
            <a:r>
              <a:rPr lang="en-GB" altLang="en-US" sz="3600" b="1" dirty="0">
                <a:ea typeface="Twinkl" pitchFamily="2" charset="0"/>
                <a:cs typeface="Twinkl" pitchFamily="2" charset="0"/>
              </a:rPr>
              <a:t>Would you like to travel to Mexico? Why or why not?</a:t>
            </a:r>
            <a:endParaRPr lang="en-GB" altLang="en-US" sz="3600" b="1" dirty="0">
              <a:solidFill>
                <a:srgbClr val="242424"/>
              </a:solidFill>
              <a:ea typeface="Twinkl" pitchFamily="2" charset="0"/>
              <a:cs typeface="Twinkl" pitchFamily="2" charset="0"/>
            </a:endParaRPr>
          </a:p>
        </p:txBody>
      </p:sp>
      <p:pic>
        <p:nvPicPr>
          <p:cNvPr id="4" name="Picture 3"/>
          <p:cNvPicPr>
            <a:picLocks noChangeAspect="1"/>
          </p:cNvPicPr>
          <p:nvPr/>
        </p:nvPicPr>
        <p:blipFill>
          <a:blip r:embed="rId2" cstate="print">
            <a:duotone>
              <a:prstClr val="black"/>
              <a:srgbClr val="308C51">
                <a:tint val="45000"/>
                <a:satMod val="400000"/>
              </a:srgbClr>
            </a:duotone>
            <a:extLst>
              <a:ext uri="{28A0092B-C50C-407E-A947-70E740481C1C}">
                <a14:useLocalDpi xmlns:a14="http://schemas.microsoft.com/office/drawing/2010/main" val="0"/>
              </a:ext>
            </a:extLst>
          </a:blip>
          <a:stretch>
            <a:fillRect/>
          </a:stretch>
        </p:blipFill>
        <p:spPr>
          <a:xfrm>
            <a:off x="1265721" y="1930646"/>
            <a:ext cx="6601401" cy="3678017"/>
          </a:xfrm>
          <a:prstGeom prst="rect">
            <a:avLst/>
          </a:prstGeom>
        </p:spPr>
      </p:pic>
    </p:spTree>
    <p:extLst>
      <p:ext uri="{BB962C8B-B14F-4D97-AF65-F5344CB8AC3E}">
        <p14:creationId xmlns:p14="http://schemas.microsoft.com/office/powerpoint/2010/main" val="2172113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455613" y="606425"/>
            <a:ext cx="8220075" cy="717550"/>
          </a:xfrm>
          <a:prstGeom prst="roundRect">
            <a:avLst>
              <a:gd name="adj" fmla="val 9641"/>
            </a:avLst>
          </a:prstGeom>
          <a:noFill/>
          <a:ln w="25400">
            <a:noFill/>
          </a:ln>
        </p:spPr>
        <p:txBody>
          <a:bodyPr lIns="252000" tIns="252000" rIns="252000" bIns="252000" anchor="ctr" anchorCtr="1"/>
          <a:lstStyle>
            <a:lvl1pPr algn="l" defTabSz="914400" rtl="0" eaLnBrk="1" latinLnBrk="0" hangingPunct="1">
              <a:lnSpc>
                <a:spcPct val="90000"/>
              </a:lnSpc>
              <a:spcBef>
                <a:spcPct val="0"/>
              </a:spcBef>
              <a:buNone/>
              <a:defRPr sz="4000" b="1" kern="1200">
                <a:solidFill>
                  <a:srgbClr val="1C1C1C"/>
                </a:solidFill>
                <a:latin typeface="Twinkl Sb" pitchFamily="50" charset="0"/>
                <a:ea typeface="+mj-ea"/>
                <a:cs typeface="+mj-cs"/>
              </a:defRPr>
            </a:lvl1pPr>
          </a:lstStyle>
          <a:p>
            <a:pPr fontAlgn="auto">
              <a:spcAft>
                <a:spcPts val="0"/>
              </a:spcAft>
              <a:defRPr/>
            </a:pPr>
            <a:r>
              <a:rPr lang="en-US" sz="3600" dirty="0">
                <a:latin typeface="Twinkl"/>
                <a:cs typeface="Twinkl"/>
              </a:rPr>
              <a:t>KWL Chart All About Mexico </a:t>
            </a:r>
            <a:endParaRPr lang="en-GB" sz="3600" dirty="0">
              <a:solidFill>
                <a:srgbClr val="242424"/>
              </a:solidFill>
              <a:latin typeface="+mn-lt"/>
            </a:endParaRPr>
          </a:p>
        </p:txBody>
      </p:sp>
      <p:graphicFrame>
        <p:nvGraphicFramePr>
          <p:cNvPr id="7" name="Table 6"/>
          <p:cNvGraphicFramePr>
            <a:graphicFrameLocks noGrp="1"/>
          </p:cNvGraphicFramePr>
          <p:nvPr/>
        </p:nvGraphicFramePr>
        <p:xfrm>
          <a:off x="725488" y="1527175"/>
          <a:ext cx="7681911" cy="4618038"/>
        </p:xfrm>
        <a:graphic>
          <a:graphicData uri="http://schemas.openxmlformats.org/drawingml/2006/table">
            <a:tbl>
              <a:tblPr firstRow="1" bandRow="1">
                <a:tableStyleId>{5C22544A-7EE6-4342-B048-85BDC9FD1C3A}</a:tableStyleId>
              </a:tblPr>
              <a:tblGrid>
                <a:gridCol w="2560637">
                  <a:extLst>
                    <a:ext uri="{9D8B030D-6E8A-4147-A177-3AD203B41FA5}">
                      <a16:colId xmlns:a16="http://schemas.microsoft.com/office/drawing/2014/main" val="1459759798"/>
                    </a:ext>
                  </a:extLst>
                </a:gridCol>
                <a:gridCol w="2560637">
                  <a:extLst>
                    <a:ext uri="{9D8B030D-6E8A-4147-A177-3AD203B41FA5}">
                      <a16:colId xmlns:a16="http://schemas.microsoft.com/office/drawing/2014/main" val="1976525565"/>
                    </a:ext>
                  </a:extLst>
                </a:gridCol>
                <a:gridCol w="2560637">
                  <a:extLst>
                    <a:ext uri="{9D8B030D-6E8A-4147-A177-3AD203B41FA5}">
                      <a16:colId xmlns:a16="http://schemas.microsoft.com/office/drawing/2014/main" val="3814131226"/>
                    </a:ext>
                  </a:extLst>
                </a:gridCol>
              </a:tblGrid>
              <a:tr h="640132">
                <a:tc>
                  <a:txBody>
                    <a:bodyPr/>
                    <a:lstStyle/>
                    <a:p>
                      <a:pPr algn="ctr"/>
                      <a:r>
                        <a:rPr lang="en-US" sz="1800" dirty="0">
                          <a:solidFill>
                            <a:srgbClr val="242424"/>
                          </a:solidFill>
                          <a:latin typeface="Twinkl"/>
                          <a:cs typeface="Twinkl"/>
                        </a:rPr>
                        <a:t>What I know</a:t>
                      </a:r>
                    </a:p>
                  </a:txBody>
                  <a:tcPr marL="91425" marR="9142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rgbClr val="242424"/>
                          </a:solidFill>
                          <a:latin typeface="Twinkl"/>
                          <a:cs typeface="Twinkl"/>
                        </a:rPr>
                        <a:t>What I would like </a:t>
                      </a:r>
                      <a:br>
                        <a:rPr lang="en-US" sz="1800" dirty="0">
                          <a:solidFill>
                            <a:srgbClr val="242424"/>
                          </a:solidFill>
                          <a:latin typeface="Twinkl"/>
                          <a:cs typeface="Twinkl"/>
                        </a:rPr>
                      </a:br>
                      <a:r>
                        <a:rPr lang="en-US" sz="1800" dirty="0">
                          <a:solidFill>
                            <a:srgbClr val="242424"/>
                          </a:solidFill>
                          <a:latin typeface="Twinkl"/>
                          <a:cs typeface="Twinkl"/>
                        </a:rPr>
                        <a:t>to know</a:t>
                      </a:r>
                    </a:p>
                  </a:txBody>
                  <a:tcPr marL="91425" marR="9142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rgbClr val="242424"/>
                          </a:solidFill>
                          <a:latin typeface="Twinkl"/>
                          <a:cs typeface="Twinkl"/>
                        </a:rPr>
                        <a:t>What</a:t>
                      </a:r>
                      <a:r>
                        <a:rPr lang="en-US" sz="1800" baseline="0" dirty="0">
                          <a:solidFill>
                            <a:srgbClr val="242424"/>
                          </a:solidFill>
                          <a:latin typeface="Twinkl"/>
                          <a:cs typeface="Twinkl"/>
                        </a:rPr>
                        <a:t> I have learned</a:t>
                      </a:r>
                      <a:endParaRPr lang="en-US" sz="1800" dirty="0">
                        <a:solidFill>
                          <a:srgbClr val="242424"/>
                        </a:solidFill>
                        <a:latin typeface="Twinkl"/>
                        <a:cs typeface="Twinkl"/>
                      </a:endParaRPr>
                    </a:p>
                  </a:txBody>
                  <a:tcPr marL="91425" marR="9142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472826"/>
                  </a:ext>
                </a:extLst>
              </a:tr>
              <a:tr h="3977906">
                <a:tc>
                  <a:txBody>
                    <a:bodyPr/>
                    <a:lstStyle/>
                    <a:p>
                      <a:endParaRPr lang="en-GB" sz="1800"/>
                    </a:p>
                  </a:txBody>
                  <a:tcPr marL="91425" marR="9142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800" dirty="0"/>
                    </a:p>
                  </a:txBody>
                  <a:tcPr marL="91425" marR="9142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800" dirty="0"/>
                    </a:p>
                  </a:txBody>
                  <a:tcPr marL="91425" marR="9142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76638694"/>
                  </a:ext>
                </a:extLst>
              </a:tr>
            </a:tbl>
          </a:graphicData>
        </a:graphic>
      </p:graphicFrame>
    </p:spTree>
    <p:extLst>
      <p:ext uri="{BB962C8B-B14F-4D97-AF65-F5344CB8AC3E}">
        <p14:creationId xmlns:p14="http://schemas.microsoft.com/office/powerpoint/2010/main" val="1286237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55613" y="606425"/>
            <a:ext cx="8220075" cy="717550"/>
          </a:xfrm>
          <a:prstGeom prst="roundRect">
            <a:avLst>
              <a:gd name="adj" fmla="val 9641"/>
            </a:avLst>
          </a:prstGeom>
          <a:noFill/>
          <a:ln w="25400">
            <a:noFill/>
          </a:ln>
        </p:spPr>
        <p:txBody>
          <a:bodyPr lIns="252000" tIns="252000" rIns="252000" bIns="252000" anchor="ctr" anchorCtr="1"/>
          <a:lstStyle>
            <a:lvl1pPr algn="l" defTabSz="914400" rtl="0" eaLnBrk="1" latinLnBrk="0" hangingPunct="1">
              <a:lnSpc>
                <a:spcPct val="90000"/>
              </a:lnSpc>
              <a:spcBef>
                <a:spcPct val="0"/>
              </a:spcBef>
              <a:buNone/>
              <a:defRPr sz="4000" b="1" kern="1200">
                <a:solidFill>
                  <a:srgbClr val="1C1C1C"/>
                </a:solidFill>
                <a:latin typeface="Twinkl Sb" pitchFamily="50" charset="0"/>
                <a:ea typeface="+mj-ea"/>
                <a:cs typeface="+mj-cs"/>
              </a:defRPr>
            </a:lvl1pPr>
          </a:lstStyle>
          <a:p>
            <a:pPr fontAlgn="auto">
              <a:spcAft>
                <a:spcPts val="0"/>
              </a:spcAft>
              <a:defRPr/>
            </a:pPr>
            <a:r>
              <a:rPr lang="en-US" sz="3600" dirty="0">
                <a:latin typeface="Twinkl"/>
                <a:cs typeface="Twinkl"/>
              </a:rPr>
              <a:t>Mexico’s History Timeline </a:t>
            </a:r>
            <a:endParaRPr lang="en-GB" sz="3600" dirty="0">
              <a:solidFill>
                <a:srgbClr val="242424"/>
              </a:solidFill>
              <a:latin typeface="+mn-lt"/>
            </a:endParaRPr>
          </a:p>
        </p:txBody>
      </p:sp>
      <p:sp>
        <p:nvSpPr>
          <p:cNvPr id="4" name="Rectangle 3"/>
          <p:cNvSpPr/>
          <p:nvPr/>
        </p:nvSpPr>
        <p:spPr>
          <a:xfrm>
            <a:off x="755650" y="1368425"/>
            <a:ext cx="7632700" cy="4576763"/>
          </a:xfrm>
          <a:prstGeom prst="rect">
            <a:avLst/>
          </a:prstGeom>
        </p:spPr>
        <p:txBody>
          <a:bodyPr lIns="0" tIns="72000" rIns="0" bIns="72000">
            <a:spAutoFit/>
          </a:bodyPr>
          <a:lstStyle/>
          <a:p>
            <a:pPr marL="285750" indent="-285750" eaLnBrk="1" fontAlgn="auto" hangingPunct="1">
              <a:spcBef>
                <a:spcPts val="0"/>
              </a:spcBef>
              <a:spcAft>
                <a:spcPts val="0"/>
              </a:spcAft>
              <a:buFont typeface="Arial" panose="020B0604020202020204" pitchFamily="34" charset="0"/>
              <a:buChar char="•"/>
              <a:defRPr/>
            </a:pPr>
            <a:r>
              <a:rPr lang="en-US" dirty="0">
                <a:latin typeface="+mn-lt"/>
                <a:cs typeface="Twinkl"/>
              </a:rPr>
              <a:t>1500-400 BC: Mexico’s first major civilization, the Olmecs, emerge.</a:t>
            </a:r>
          </a:p>
          <a:p>
            <a:pPr marL="285750" indent="-285750" eaLnBrk="1" fontAlgn="auto" hangingPunct="1">
              <a:spcBef>
                <a:spcPts val="0"/>
              </a:spcBef>
              <a:spcAft>
                <a:spcPts val="0"/>
              </a:spcAft>
              <a:buFont typeface="Arial" panose="020B0604020202020204" pitchFamily="34" charset="0"/>
              <a:buChar char="•"/>
              <a:defRPr/>
            </a:pPr>
            <a:endParaRPr lang="en-US" dirty="0">
              <a:latin typeface="+mn-lt"/>
              <a:cs typeface="Twinkl"/>
            </a:endParaRPr>
          </a:p>
          <a:p>
            <a:pPr marL="285750" indent="-285750" eaLnBrk="1" fontAlgn="auto" hangingPunct="1">
              <a:spcBef>
                <a:spcPts val="0"/>
              </a:spcBef>
              <a:spcAft>
                <a:spcPts val="0"/>
              </a:spcAft>
              <a:buFont typeface="Arial" panose="020B0604020202020204" pitchFamily="34" charset="0"/>
              <a:buChar char="•"/>
              <a:defRPr/>
            </a:pPr>
            <a:r>
              <a:rPr lang="en-US" dirty="0">
                <a:latin typeface="+mn-lt"/>
                <a:cs typeface="Twinkl"/>
              </a:rPr>
              <a:t>AD 300-900: Classic Period: Teotihuacán and Mayan </a:t>
            </a:r>
            <a:br>
              <a:rPr lang="en-US" dirty="0">
                <a:latin typeface="+mn-lt"/>
                <a:cs typeface="Twinkl"/>
              </a:rPr>
            </a:br>
            <a:r>
              <a:rPr lang="en-US" dirty="0">
                <a:latin typeface="+mn-lt"/>
                <a:cs typeface="Twinkl"/>
              </a:rPr>
              <a:t>civilizations thrive.</a:t>
            </a:r>
          </a:p>
          <a:p>
            <a:pPr eaLnBrk="1" fontAlgn="auto" hangingPunct="1">
              <a:spcBef>
                <a:spcPts val="0"/>
              </a:spcBef>
              <a:spcAft>
                <a:spcPts val="0"/>
              </a:spcAft>
              <a:defRPr/>
            </a:pPr>
            <a:endParaRPr lang="en-US" dirty="0">
              <a:latin typeface="+mn-lt"/>
              <a:cs typeface="Twinkl"/>
            </a:endParaRPr>
          </a:p>
          <a:p>
            <a:pPr marL="285750" indent="-285750" eaLnBrk="1" fontAlgn="auto" hangingPunct="1">
              <a:spcBef>
                <a:spcPts val="0"/>
              </a:spcBef>
              <a:spcAft>
                <a:spcPts val="0"/>
              </a:spcAft>
              <a:buFont typeface="Arial" panose="020B0604020202020204" pitchFamily="34" charset="0"/>
              <a:buChar char="•"/>
              <a:defRPr/>
            </a:pPr>
            <a:r>
              <a:rPr lang="en-US" dirty="0">
                <a:latin typeface="+mn-lt"/>
                <a:cs typeface="Twinkl"/>
              </a:rPr>
              <a:t>1325-1428: The Aztecs migrate to Mexico’s central valley and gradually establish as the most powerful force in central Mexico.</a:t>
            </a:r>
          </a:p>
          <a:p>
            <a:pPr marL="285750" indent="-285750" eaLnBrk="1" fontAlgn="auto" hangingPunct="1">
              <a:spcBef>
                <a:spcPts val="0"/>
              </a:spcBef>
              <a:spcAft>
                <a:spcPts val="0"/>
              </a:spcAft>
              <a:buFont typeface="Arial" panose="020B0604020202020204" pitchFamily="34" charset="0"/>
              <a:buChar char="•"/>
              <a:defRPr/>
            </a:pPr>
            <a:endParaRPr lang="en-US" dirty="0">
              <a:latin typeface="+mn-lt"/>
              <a:cs typeface="Twinkl"/>
            </a:endParaRPr>
          </a:p>
          <a:p>
            <a:pPr marL="285750" indent="-285750" eaLnBrk="1" fontAlgn="auto" hangingPunct="1">
              <a:spcBef>
                <a:spcPts val="0"/>
              </a:spcBef>
              <a:spcAft>
                <a:spcPts val="0"/>
              </a:spcAft>
              <a:buFont typeface="Arial" panose="020B0604020202020204" pitchFamily="34" charset="0"/>
              <a:buChar char="•"/>
              <a:defRPr/>
            </a:pPr>
            <a:r>
              <a:rPr lang="en-US" dirty="0">
                <a:latin typeface="+mn-lt"/>
                <a:cs typeface="Twinkl"/>
              </a:rPr>
              <a:t>1517: The first Europeans visit Mexico.</a:t>
            </a:r>
          </a:p>
          <a:p>
            <a:pPr eaLnBrk="1" fontAlgn="auto" hangingPunct="1">
              <a:spcBef>
                <a:spcPts val="0"/>
              </a:spcBef>
              <a:spcAft>
                <a:spcPts val="0"/>
              </a:spcAft>
              <a:defRPr/>
            </a:pPr>
            <a:endParaRPr lang="en-US" dirty="0">
              <a:latin typeface="+mn-lt"/>
              <a:cs typeface="Twinkl"/>
            </a:endParaRPr>
          </a:p>
          <a:p>
            <a:pPr marL="285750" indent="-285750" eaLnBrk="1" fontAlgn="auto" hangingPunct="1">
              <a:spcBef>
                <a:spcPts val="0"/>
              </a:spcBef>
              <a:spcAft>
                <a:spcPts val="0"/>
              </a:spcAft>
              <a:buFont typeface="Arial" panose="020B0604020202020204" pitchFamily="34" charset="0"/>
              <a:buChar char="•"/>
              <a:defRPr/>
            </a:pPr>
            <a:r>
              <a:rPr lang="en-US" dirty="0">
                <a:latin typeface="+mn-lt"/>
                <a:cs typeface="Twinkl"/>
              </a:rPr>
              <a:t>1519-1521: </a:t>
            </a:r>
            <a:r>
              <a:rPr lang="en-US" dirty="0" err="1">
                <a:latin typeface="+mn-lt"/>
                <a:cs typeface="Twinkl"/>
              </a:rPr>
              <a:t>Hernán</a:t>
            </a:r>
            <a:r>
              <a:rPr lang="en-US" dirty="0">
                <a:latin typeface="+mn-lt"/>
                <a:cs typeface="Twinkl"/>
              </a:rPr>
              <a:t> Cortés arrives with troops and conquers Mexico. The Aztec capital of Tenochtitlan is destroyed. Mexico City is rebuilt on the remains. </a:t>
            </a:r>
          </a:p>
          <a:p>
            <a:pPr marL="285750" indent="-285750" eaLnBrk="1" fontAlgn="auto" hangingPunct="1">
              <a:spcBef>
                <a:spcPts val="0"/>
              </a:spcBef>
              <a:spcAft>
                <a:spcPts val="0"/>
              </a:spcAft>
              <a:buFont typeface="Arial" panose="020B0604020202020204" pitchFamily="34" charset="0"/>
              <a:buChar char="•"/>
              <a:defRPr/>
            </a:pPr>
            <a:endParaRPr lang="en-US" dirty="0">
              <a:latin typeface="+mn-lt"/>
              <a:cs typeface="Twinkl"/>
            </a:endParaRPr>
          </a:p>
          <a:p>
            <a:pPr marL="285750" indent="-285750" eaLnBrk="1" fontAlgn="auto" hangingPunct="1">
              <a:spcBef>
                <a:spcPts val="0"/>
              </a:spcBef>
              <a:spcAft>
                <a:spcPts val="0"/>
              </a:spcAft>
              <a:buFont typeface="Arial" panose="020B0604020202020204" pitchFamily="34" charset="0"/>
              <a:buChar char="•"/>
              <a:defRPr/>
            </a:pPr>
            <a:r>
              <a:rPr lang="en-US" dirty="0">
                <a:latin typeface="+mn-lt"/>
                <a:cs typeface="Twinkl"/>
              </a:rPr>
              <a:t>1521-1820: Mexico is under Spanish rule and is included in the Viceroyalty of New Spain. </a:t>
            </a:r>
          </a:p>
        </p:txBody>
      </p:sp>
    </p:spTree>
    <p:extLst>
      <p:ext uri="{BB962C8B-B14F-4D97-AF65-F5344CB8AC3E}">
        <p14:creationId xmlns:p14="http://schemas.microsoft.com/office/powerpoint/2010/main" val="3345350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55613" y="606425"/>
            <a:ext cx="8220075" cy="717550"/>
          </a:xfrm>
          <a:prstGeom prst="roundRect">
            <a:avLst>
              <a:gd name="adj" fmla="val 9641"/>
            </a:avLst>
          </a:prstGeom>
          <a:noFill/>
          <a:ln w="25400">
            <a:noFill/>
          </a:ln>
        </p:spPr>
        <p:txBody>
          <a:bodyPr lIns="252000" tIns="252000" rIns="252000" bIns="252000" anchor="ctr" anchorCtr="1"/>
          <a:lstStyle>
            <a:lvl1pPr algn="l" defTabSz="914400" rtl="0" eaLnBrk="1" latinLnBrk="0" hangingPunct="1">
              <a:lnSpc>
                <a:spcPct val="90000"/>
              </a:lnSpc>
              <a:spcBef>
                <a:spcPct val="0"/>
              </a:spcBef>
              <a:buNone/>
              <a:defRPr sz="4000" b="1" kern="1200">
                <a:solidFill>
                  <a:srgbClr val="1C1C1C"/>
                </a:solidFill>
                <a:latin typeface="Twinkl Sb" pitchFamily="50" charset="0"/>
                <a:ea typeface="+mj-ea"/>
                <a:cs typeface="+mj-cs"/>
              </a:defRPr>
            </a:lvl1pPr>
          </a:lstStyle>
          <a:p>
            <a:pPr fontAlgn="auto">
              <a:spcAft>
                <a:spcPts val="0"/>
              </a:spcAft>
              <a:defRPr/>
            </a:pPr>
            <a:r>
              <a:rPr lang="en-US" sz="3600" dirty="0">
                <a:latin typeface="Twinkl"/>
                <a:cs typeface="Twinkl"/>
              </a:rPr>
              <a:t>Mexico’s History Timeline </a:t>
            </a:r>
            <a:endParaRPr lang="en-GB" sz="3600" dirty="0">
              <a:solidFill>
                <a:srgbClr val="242424"/>
              </a:solidFill>
              <a:latin typeface="+mn-lt"/>
            </a:endParaRPr>
          </a:p>
        </p:txBody>
      </p:sp>
      <p:sp>
        <p:nvSpPr>
          <p:cNvPr id="4" name="Rectangle 3"/>
          <p:cNvSpPr/>
          <p:nvPr/>
        </p:nvSpPr>
        <p:spPr>
          <a:xfrm>
            <a:off x="755650" y="1357313"/>
            <a:ext cx="7632700" cy="4854575"/>
          </a:xfrm>
          <a:prstGeom prst="rect">
            <a:avLst/>
          </a:prstGeom>
        </p:spPr>
        <p:txBody>
          <a:bodyPr lIns="0" tIns="72000" rIns="0" bIns="72000">
            <a:spAutoFit/>
          </a:bodyPr>
          <a:lstStyle/>
          <a:p>
            <a:pPr marL="285750" indent="-285750" eaLnBrk="1" fontAlgn="auto" hangingPunct="1">
              <a:spcBef>
                <a:spcPts val="0"/>
              </a:spcBef>
              <a:spcAft>
                <a:spcPts val="0"/>
              </a:spcAft>
              <a:buFont typeface="Arial" panose="020B0604020202020204" pitchFamily="34" charset="0"/>
              <a:buChar char="•"/>
              <a:defRPr/>
            </a:pPr>
            <a:r>
              <a:rPr lang="en-US" dirty="0">
                <a:latin typeface="+mn-lt"/>
                <a:cs typeface="Twinkl"/>
              </a:rPr>
              <a:t>1810-1821: The “Cry of Dolores” spoken by Catholic priest, Miguel Hidalgo y Costilla, sparks revolt against Spanish control. The Mexican War of Independence rages on until 1821. </a:t>
            </a:r>
          </a:p>
          <a:p>
            <a:pPr marL="285750" indent="-285750" eaLnBrk="1" fontAlgn="auto" hangingPunct="1">
              <a:spcBef>
                <a:spcPts val="0"/>
              </a:spcBef>
              <a:spcAft>
                <a:spcPts val="0"/>
              </a:spcAft>
              <a:buFont typeface="Arial" panose="020B0604020202020204" pitchFamily="34" charset="0"/>
              <a:buChar char="•"/>
              <a:defRPr/>
            </a:pPr>
            <a:endParaRPr lang="en-US" dirty="0">
              <a:latin typeface="+mn-lt"/>
              <a:cs typeface="Twinkl"/>
            </a:endParaRPr>
          </a:p>
          <a:p>
            <a:pPr marL="285750" indent="-285750" eaLnBrk="1" fontAlgn="auto" hangingPunct="1">
              <a:spcBef>
                <a:spcPts val="0"/>
              </a:spcBef>
              <a:spcAft>
                <a:spcPts val="0"/>
              </a:spcAft>
              <a:buFont typeface="Arial" panose="020B0604020202020204" pitchFamily="34" charset="0"/>
              <a:buChar char="•"/>
              <a:defRPr/>
            </a:pPr>
            <a:r>
              <a:rPr lang="is-IS" dirty="0">
                <a:latin typeface="+mn-lt"/>
              </a:rPr>
              <a:t>August 24, 1821</a:t>
            </a:r>
            <a:r>
              <a:rPr lang="en-US" dirty="0">
                <a:latin typeface="+mn-lt"/>
                <a:cs typeface="Twinkl"/>
              </a:rPr>
              <a:t>: Mexico finally gains independence from Spain in 1821.</a:t>
            </a:r>
          </a:p>
          <a:p>
            <a:pPr eaLnBrk="1" fontAlgn="auto" hangingPunct="1">
              <a:spcBef>
                <a:spcPts val="0"/>
              </a:spcBef>
              <a:spcAft>
                <a:spcPts val="0"/>
              </a:spcAft>
              <a:defRPr/>
            </a:pPr>
            <a:endParaRPr lang="en-US" dirty="0">
              <a:latin typeface="+mn-lt"/>
              <a:cs typeface="Twinkl"/>
            </a:endParaRPr>
          </a:p>
          <a:p>
            <a:pPr marL="285750" indent="-285750" eaLnBrk="1" fontAlgn="auto" hangingPunct="1">
              <a:spcBef>
                <a:spcPts val="0"/>
              </a:spcBef>
              <a:spcAft>
                <a:spcPts val="0"/>
              </a:spcAft>
              <a:buFont typeface="Arial" panose="020B0604020202020204" pitchFamily="34" charset="0"/>
              <a:buChar char="•"/>
              <a:defRPr/>
            </a:pPr>
            <a:r>
              <a:rPr lang="en-US" dirty="0">
                <a:latin typeface="+mn-lt"/>
                <a:cs typeface="Twinkl"/>
              </a:rPr>
              <a:t>1846-1848: Mexican-American War.</a:t>
            </a:r>
          </a:p>
          <a:p>
            <a:pPr marL="285750" indent="-285750" eaLnBrk="1" fontAlgn="auto" hangingPunct="1">
              <a:spcBef>
                <a:spcPts val="0"/>
              </a:spcBef>
              <a:spcAft>
                <a:spcPts val="0"/>
              </a:spcAft>
              <a:buFont typeface="Arial" panose="020B0604020202020204" pitchFamily="34" charset="0"/>
              <a:buChar char="•"/>
              <a:defRPr/>
            </a:pPr>
            <a:endParaRPr lang="en-US" dirty="0">
              <a:latin typeface="+mn-lt"/>
              <a:cs typeface="Twinkl"/>
            </a:endParaRPr>
          </a:p>
          <a:p>
            <a:pPr marL="285750" indent="-285750" eaLnBrk="1" fontAlgn="auto" hangingPunct="1">
              <a:spcBef>
                <a:spcPts val="0"/>
              </a:spcBef>
              <a:spcAft>
                <a:spcPts val="0"/>
              </a:spcAft>
              <a:buFont typeface="Arial" panose="020B0604020202020204" pitchFamily="34" charset="0"/>
              <a:buChar char="•"/>
              <a:defRPr/>
            </a:pPr>
            <a:r>
              <a:rPr lang="en-US" dirty="0">
                <a:latin typeface="+mn-lt"/>
                <a:cs typeface="Twinkl"/>
              </a:rPr>
              <a:t>1910-1920:  Mexican Revolution ends in the establishment of a constitutional republic.</a:t>
            </a:r>
          </a:p>
          <a:p>
            <a:pPr marL="285750" indent="-285750" eaLnBrk="1" fontAlgn="auto" hangingPunct="1">
              <a:spcBef>
                <a:spcPts val="0"/>
              </a:spcBef>
              <a:spcAft>
                <a:spcPts val="0"/>
              </a:spcAft>
              <a:buFont typeface="Arial" panose="020B0604020202020204" pitchFamily="34" charset="0"/>
              <a:buChar char="•"/>
              <a:defRPr/>
            </a:pPr>
            <a:endParaRPr lang="en-US" dirty="0">
              <a:latin typeface="+mn-lt"/>
              <a:cs typeface="Twinkl"/>
            </a:endParaRPr>
          </a:p>
          <a:p>
            <a:pPr marL="285750" indent="-285750" eaLnBrk="1" fontAlgn="auto" hangingPunct="1">
              <a:spcBef>
                <a:spcPts val="0"/>
              </a:spcBef>
              <a:spcAft>
                <a:spcPts val="0"/>
              </a:spcAft>
              <a:buFont typeface="Arial" panose="020B0604020202020204" pitchFamily="34" charset="0"/>
              <a:buChar char="•"/>
              <a:defRPr/>
            </a:pPr>
            <a:r>
              <a:rPr lang="en-US" dirty="0">
                <a:latin typeface="+mn-lt"/>
                <a:cs typeface="Twinkl"/>
              </a:rPr>
              <a:t>1942: Mexico declares war on Germany and Japan.</a:t>
            </a:r>
          </a:p>
          <a:p>
            <a:pPr marL="285750" indent="-285750" eaLnBrk="1" fontAlgn="auto" hangingPunct="1">
              <a:spcBef>
                <a:spcPts val="0"/>
              </a:spcBef>
              <a:spcAft>
                <a:spcPts val="0"/>
              </a:spcAft>
              <a:buFont typeface="Arial" panose="020B0604020202020204" pitchFamily="34" charset="0"/>
              <a:buChar char="•"/>
              <a:defRPr/>
            </a:pPr>
            <a:endParaRPr lang="en-US" dirty="0">
              <a:latin typeface="+mn-lt"/>
              <a:cs typeface="Twinkl"/>
            </a:endParaRPr>
          </a:p>
          <a:p>
            <a:pPr marL="285750" indent="-285750" eaLnBrk="1" fontAlgn="auto" hangingPunct="1">
              <a:spcBef>
                <a:spcPts val="0"/>
              </a:spcBef>
              <a:spcAft>
                <a:spcPts val="0"/>
              </a:spcAft>
              <a:buFont typeface="Arial" panose="020B0604020202020204" pitchFamily="34" charset="0"/>
              <a:buChar char="•"/>
              <a:defRPr/>
            </a:pPr>
            <a:r>
              <a:rPr lang="en-US" dirty="0">
                <a:latin typeface="+mn-lt"/>
                <a:cs typeface="Twinkl"/>
              </a:rPr>
              <a:t>1968: Mexico hosts the Olympic Games. </a:t>
            </a:r>
          </a:p>
          <a:p>
            <a:pPr marL="285750" indent="-285750" eaLnBrk="1" fontAlgn="auto" hangingPunct="1">
              <a:spcBef>
                <a:spcPts val="0"/>
              </a:spcBef>
              <a:spcAft>
                <a:spcPts val="0"/>
              </a:spcAft>
              <a:buFont typeface="Arial" panose="020B0604020202020204" pitchFamily="34" charset="0"/>
              <a:buChar char="•"/>
              <a:defRPr/>
            </a:pPr>
            <a:endParaRPr lang="en-US" dirty="0">
              <a:latin typeface="+mn-lt"/>
              <a:cs typeface="Twinkl"/>
            </a:endParaRPr>
          </a:p>
          <a:p>
            <a:pPr marL="285750" indent="-285750" eaLnBrk="1" fontAlgn="auto" hangingPunct="1">
              <a:spcBef>
                <a:spcPts val="0"/>
              </a:spcBef>
              <a:spcAft>
                <a:spcPts val="0"/>
              </a:spcAft>
              <a:buFont typeface="Arial" panose="020B0604020202020204" pitchFamily="34" charset="0"/>
              <a:buChar char="•"/>
              <a:defRPr/>
            </a:pPr>
            <a:r>
              <a:rPr lang="en-US" dirty="0">
                <a:latin typeface="+mn-lt"/>
                <a:cs typeface="Twinkl"/>
              </a:rPr>
              <a:t>1985: Massive earthquake hits Mexico City, approximately 10,000 were killed.  </a:t>
            </a:r>
          </a:p>
        </p:txBody>
      </p:sp>
    </p:spTree>
    <p:extLst>
      <p:ext uri="{BB962C8B-B14F-4D97-AF65-F5344CB8AC3E}">
        <p14:creationId xmlns:p14="http://schemas.microsoft.com/office/powerpoint/2010/main" val="760068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55613" y="606425"/>
            <a:ext cx="8220075" cy="717550"/>
          </a:xfrm>
          <a:prstGeom prst="roundRect">
            <a:avLst>
              <a:gd name="adj" fmla="val 9641"/>
            </a:avLst>
          </a:prstGeom>
          <a:noFill/>
          <a:ln w="25400">
            <a:noFill/>
          </a:ln>
        </p:spPr>
        <p:txBody>
          <a:bodyPr lIns="252000" tIns="252000" rIns="252000" bIns="252000" anchor="ctr" anchorCtr="1"/>
          <a:lstStyle>
            <a:lvl1pPr algn="l" defTabSz="914400" rtl="0" eaLnBrk="1" latinLnBrk="0" hangingPunct="1">
              <a:lnSpc>
                <a:spcPct val="90000"/>
              </a:lnSpc>
              <a:spcBef>
                <a:spcPct val="0"/>
              </a:spcBef>
              <a:buNone/>
              <a:defRPr sz="4000" b="1" kern="1200">
                <a:solidFill>
                  <a:srgbClr val="1C1C1C"/>
                </a:solidFill>
                <a:latin typeface="Twinkl Sb" pitchFamily="50" charset="0"/>
                <a:ea typeface="+mj-ea"/>
                <a:cs typeface="+mj-cs"/>
              </a:defRPr>
            </a:lvl1pPr>
          </a:lstStyle>
          <a:p>
            <a:pPr fontAlgn="auto">
              <a:spcAft>
                <a:spcPts val="0"/>
              </a:spcAft>
              <a:defRPr/>
            </a:pPr>
            <a:r>
              <a:rPr lang="en-US" sz="3600" dirty="0">
                <a:latin typeface="Twinkl"/>
                <a:cs typeface="Twinkl"/>
              </a:rPr>
              <a:t>Mexico’s Flag</a:t>
            </a:r>
            <a:endParaRPr lang="en-GB" sz="3600" dirty="0">
              <a:solidFill>
                <a:srgbClr val="242424"/>
              </a:solidFill>
              <a:latin typeface="+mn-lt"/>
            </a:endParaRPr>
          </a:p>
        </p:txBody>
      </p:sp>
      <p:sp>
        <p:nvSpPr>
          <p:cNvPr id="4" name="Rectangle 3"/>
          <p:cNvSpPr/>
          <p:nvPr/>
        </p:nvSpPr>
        <p:spPr>
          <a:xfrm>
            <a:off x="755650" y="1323975"/>
            <a:ext cx="7632700" cy="2084388"/>
          </a:xfrm>
          <a:prstGeom prst="rect">
            <a:avLst/>
          </a:prstGeom>
        </p:spPr>
        <p:txBody>
          <a:bodyPr lIns="0" tIns="72000" rIns="0" bIns="72000">
            <a:spAutoFit/>
          </a:bodyPr>
          <a:lstStyle/>
          <a:p>
            <a:pPr eaLnBrk="1" fontAlgn="auto" hangingPunct="1">
              <a:spcBef>
                <a:spcPts val="0"/>
              </a:spcBef>
              <a:spcAft>
                <a:spcPts val="0"/>
              </a:spcAft>
              <a:defRPr/>
            </a:pPr>
            <a:r>
              <a:rPr lang="en-US" dirty="0">
                <a:latin typeface="+mn-lt"/>
                <a:cs typeface="Twinkl"/>
              </a:rPr>
              <a:t>Green, white, and red with the national coat of arms in the center of the white stripe. </a:t>
            </a:r>
          </a:p>
          <a:p>
            <a:pPr eaLnBrk="1" fontAlgn="auto" hangingPunct="1">
              <a:spcBef>
                <a:spcPts val="0"/>
              </a:spcBef>
              <a:spcAft>
                <a:spcPts val="0"/>
              </a:spcAft>
              <a:defRPr/>
            </a:pPr>
            <a:endParaRPr lang="en-US" dirty="0">
              <a:latin typeface="+mn-lt"/>
              <a:cs typeface="Twinkl"/>
            </a:endParaRPr>
          </a:p>
          <a:p>
            <a:pPr marL="285750" indent="-285750" eaLnBrk="1" fontAlgn="auto" hangingPunct="1">
              <a:spcBef>
                <a:spcPts val="0"/>
              </a:spcBef>
              <a:spcAft>
                <a:spcPts val="0"/>
              </a:spcAft>
              <a:buFont typeface="Arial" panose="020B0604020202020204" pitchFamily="34" charset="0"/>
              <a:buChar char="•"/>
              <a:defRPr/>
            </a:pPr>
            <a:r>
              <a:rPr lang="en-US" dirty="0">
                <a:latin typeface="+mn-lt"/>
                <a:cs typeface="Twinkl"/>
              </a:rPr>
              <a:t>Green Stripe: hope</a:t>
            </a:r>
          </a:p>
          <a:p>
            <a:pPr marL="285750" indent="-285750" eaLnBrk="1" fontAlgn="auto" hangingPunct="1">
              <a:spcBef>
                <a:spcPts val="0"/>
              </a:spcBef>
              <a:spcAft>
                <a:spcPts val="0"/>
              </a:spcAft>
              <a:buFont typeface="Arial" panose="020B0604020202020204" pitchFamily="34" charset="0"/>
              <a:buChar char="•"/>
              <a:defRPr/>
            </a:pPr>
            <a:r>
              <a:rPr lang="en-US" dirty="0">
                <a:latin typeface="+mn-lt"/>
                <a:cs typeface="Twinkl"/>
              </a:rPr>
              <a:t>White Stripe: unity </a:t>
            </a:r>
          </a:p>
          <a:p>
            <a:pPr marL="285750" indent="-285750" eaLnBrk="1" fontAlgn="auto" hangingPunct="1">
              <a:spcBef>
                <a:spcPts val="0"/>
              </a:spcBef>
              <a:spcAft>
                <a:spcPts val="0"/>
              </a:spcAft>
              <a:buFont typeface="Arial" panose="020B0604020202020204" pitchFamily="34" charset="0"/>
              <a:buChar char="•"/>
              <a:defRPr/>
            </a:pPr>
            <a:r>
              <a:rPr lang="en-US" dirty="0">
                <a:latin typeface="+mn-lt"/>
                <a:cs typeface="Twinkl"/>
              </a:rPr>
              <a:t>Red Stripe: blood of heroes</a:t>
            </a:r>
          </a:p>
          <a:p>
            <a:pPr marL="285750" indent="-285750" eaLnBrk="1" fontAlgn="auto" hangingPunct="1">
              <a:spcBef>
                <a:spcPts val="0"/>
              </a:spcBef>
              <a:spcAft>
                <a:spcPts val="0"/>
              </a:spcAft>
              <a:buFont typeface="Arial" panose="020B0604020202020204" pitchFamily="34" charset="0"/>
              <a:buChar char="•"/>
              <a:defRPr/>
            </a:pPr>
            <a:endParaRPr lang="en-US" dirty="0">
              <a:latin typeface="+mn-lt"/>
              <a:cs typeface="Twinkl"/>
            </a:endParaRPr>
          </a:p>
        </p:txBody>
      </p:sp>
      <p:pic>
        <p:nvPicPr>
          <p:cNvPr id="5" name="Picture 1"/>
          <p:cNvPicPr>
            <a:picLocks noChangeAspect="1"/>
          </p:cNvPicPr>
          <p:nvPr/>
        </p:nvPicPr>
        <p:blipFill>
          <a:blip r:embed="rId2">
            <a:extLst>
              <a:ext uri="{28A0092B-C50C-407E-A947-70E740481C1C}">
                <a14:useLocalDpi xmlns:a14="http://schemas.microsoft.com/office/drawing/2010/main" val="0"/>
              </a:ext>
            </a:extLst>
          </a:blip>
          <a:srcRect l="2882" t="3629" r="2023" b="3714"/>
          <a:stretch>
            <a:fillRect/>
          </a:stretch>
        </p:blipFill>
        <p:spPr bwMode="auto">
          <a:xfrm>
            <a:off x="2439988" y="3298825"/>
            <a:ext cx="4252912" cy="2711450"/>
          </a:xfrm>
          <a:prstGeom prst="rect">
            <a:avLst/>
          </a:prstGeom>
          <a:noFill/>
          <a:ln w="9525">
            <a:solidFill>
              <a:srgbClr val="242424"/>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887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p:cNvSpPr>
          <p:nvPr/>
        </p:nvSpPr>
        <p:spPr bwMode="auto">
          <a:xfrm>
            <a:off x="455613" y="606425"/>
            <a:ext cx="8220075" cy="717550"/>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b="1" dirty="0"/>
              <a:t>Mexico’s Geography </a:t>
            </a:r>
            <a:endParaRPr lang="en-GB" altLang="en-US" sz="3600" b="1" dirty="0">
              <a:solidFill>
                <a:srgbClr val="242424"/>
              </a:solidFill>
            </a:endParaRPr>
          </a:p>
        </p:txBody>
      </p:sp>
      <p:pic>
        <p:nvPicPr>
          <p:cNvPr id="5" name="Picture 4"/>
          <p:cNvPicPr>
            <a:picLocks noChangeAspect="1"/>
          </p:cNvPicPr>
          <p:nvPr/>
        </p:nvPicPr>
        <p:blipFill>
          <a:blip r:embed="rId2" cstate="print">
            <a:duotone>
              <a:prstClr val="black"/>
              <a:srgbClr val="308C51">
                <a:tint val="45000"/>
                <a:satMod val="400000"/>
              </a:srgbClr>
            </a:duotone>
            <a:extLst>
              <a:ext uri="{28A0092B-C50C-407E-A947-70E740481C1C}">
                <a14:useLocalDpi xmlns:a14="http://schemas.microsoft.com/office/drawing/2010/main" val="0"/>
              </a:ext>
            </a:extLst>
          </a:blip>
          <a:stretch>
            <a:fillRect/>
          </a:stretch>
        </p:blipFill>
        <p:spPr>
          <a:xfrm>
            <a:off x="1627880" y="1314111"/>
            <a:ext cx="6267381" cy="3895376"/>
          </a:xfrm>
          <a:prstGeom prst="rect">
            <a:avLst/>
          </a:prstGeom>
        </p:spPr>
      </p:pic>
      <p:sp>
        <p:nvSpPr>
          <p:cNvPr id="6" name="Rectangle 7"/>
          <p:cNvSpPr>
            <a:spLocks/>
          </p:cNvSpPr>
          <p:nvPr/>
        </p:nvSpPr>
        <p:spPr bwMode="auto">
          <a:xfrm>
            <a:off x="584200" y="5226050"/>
            <a:ext cx="4913313" cy="1049338"/>
          </a:xfrm>
          <a:prstGeom prst="rect">
            <a:avLst/>
          </a:prstGeom>
          <a:noFill/>
          <a:ln w="9525">
            <a:solidFill>
              <a:srgbClr val="242424"/>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nchor="ctr">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pPr>
            <a:r>
              <a:rPr lang="en-US" altLang="en-US" dirty="0">
                <a:solidFill>
                  <a:schemeClr val="tx1"/>
                </a:solidFill>
                <a:ea typeface="Twinkl" pitchFamily="2" charset="0"/>
                <a:cs typeface="Twinkl" pitchFamily="2" charset="0"/>
              </a:rPr>
              <a:t>Located on the continent of North America </a:t>
            </a:r>
          </a:p>
          <a:p>
            <a:pPr eaLnBrk="1" hangingPunct="1">
              <a:lnSpc>
                <a:spcPct val="100000"/>
              </a:lnSpc>
              <a:spcBef>
                <a:spcPct val="0"/>
              </a:spcBef>
            </a:pPr>
            <a:r>
              <a:rPr lang="en-US" altLang="en-US" dirty="0">
                <a:solidFill>
                  <a:schemeClr val="tx1"/>
                </a:solidFill>
                <a:ea typeface="Twinkl" pitchFamily="2" charset="0"/>
                <a:cs typeface="Twinkl" pitchFamily="2" charset="0"/>
              </a:rPr>
              <a:t>Official name is United Mexican States </a:t>
            </a:r>
          </a:p>
          <a:p>
            <a:pPr eaLnBrk="1" hangingPunct="1">
              <a:lnSpc>
                <a:spcPct val="100000"/>
              </a:lnSpc>
              <a:spcBef>
                <a:spcPct val="0"/>
              </a:spcBef>
            </a:pPr>
            <a:r>
              <a:rPr lang="en-US" altLang="en-US" dirty="0">
                <a:solidFill>
                  <a:schemeClr val="tx1"/>
                </a:solidFill>
                <a:ea typeface="Twinkl" pitchFamily="2" charset="0"/>
                <a:cs typeface="Twinkl" pitchFamily="2" charset="0"/>
              </a:rPr>
              <a:t>Capital City: Mexico City</a:t>
            </a:r>
          </a:p>
        </p:txBody>
      </p:sp>
    </p:spTree>
    <p:extLst>
      <p:ext uri="{BB962C8B-B14F-4D97-AF65-F5344CB8AC3E}">
        <p14:creationId xmlns:p14="http://schemas.microsoft.com/office/powerpoint/2010/main" val="3678425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p:cNvSpPr>
          <p:nvPr/>
        </p:nvSpPr>
        <p:spPr bwMode="auto">
          <a:xfrm>
            <a:off x="455613" y="606425"/>
            <a:ext cx="8220075" cy="717550"/>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b="1" dirty="0"/>
              <a:t>Mexico’s Geography </a:t>
            </a:r>
            <a:endParaRPr lang="en-GB" altLang="en-US" sz="3600" b="1" dirty="0">
              <a:solidFill>
                <a:srgbClr val="242424"/>
              </a:solidFill>
            </a:endParaRPr>
          </a:p>
        </p:txBody>
      </p:sp>
      <p:pic>
        <p:nvPicPr>
          <p:cNvPr id="4" name="Picture 3"/>
          <p:cNvPicPr>
            <a:picLocks noChangeAspect="1"/>
          </p:cNvPicPr>
          <p:nvPr/>
        </p:nvPicPr>
        <p:blipFill>
          <a:blip r:embed="rId2" cstate="print">
            <a:duotone>
              <a:prstClr val="black"/>
              <a:srgbClr val="308C51">
                <a:tint val="45000"/>
                <a:satMod val="400000"/>
              </a:srgbClr>
            </a:duotone>
            <a:extLst>
              <a:ext uri="{28A0092B-C50C-407E-A947-70E740481C1C}">
                <a14:useLocalDpi xmlns:a14="http://schemas.microsoft.com/office/drawing/2010/main" val="0"/>
              </a:ext>
            </a:extLst>
          </a:blip>
          <a:stretch>
            <a:fillRect/>
          </a:stretch>
        </p:blipFill>
        <p:spPr>
          <a:xfrm>
            <a:off x="1725549" y="1288575"/>
            <a:ext cx="6060886" cy="3376865"/>
          </a:xfrm>
          <a:prstGeom prst="rect">
            <a:avLst/>
          </a:prstGeom>
        </p:spPr>
      </p:pic>
      <p:sp>
        <p:nvSpPr>
          <p:cNvPr id="5" name="Rectangle 7"/>
          <p:cNvSpPr>
            <a:spLocks/>
          </p:cNvSpPr>
          <p:nvPr/>
        </p:nvSpPr>
        <p:spPr bwMode="auto">
          <a:xfrm>
            <a:off x="612775" y="4865688"/>
            <a:ext cx="7907338" cy="1325562"/>
          </a:xfrm>
          <a:prstGeom prst="rect">
            <a:avLst/>
          </a:prstGeom>
          <a:noFill/>
          <a:ln w="9525">
            <a:solidFill>
              <a:srgbClr val="242424"/>
            </a:solidFill>
            <a:miter lim="800000"/>
            <a:headEnd/>
            <a:tailEnd/>
          </a:ln>
          <a:extLst>
            <a:ext uri="{909E8E84-426E-40DD-AFC4-6F175D3DCCD1}">
              <a14:hiddenFill xmlns:a14="http://schemas.microsoft.com/office/drawing/2010/main">
                <a:solidFill>
                  <a:srgbClr val="FFFFFF"/>
                </a:solidFill>
              </a14:hiddenFill>
            </a:ext>
          </a:extLst>
        </p:spPr>
        <p:txBody>
          <a:bodyPr lIns="108000" tIns="108000" rIns="108000" bIns="108000" anchor="ctr">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pPr>
            <a:r>
              <a:rPr lang="en-US" altLang="en-US" dirty="0">
                <a:solidFill>
                  <a:schemeClr val="tx1"/>
                </a:solidFill>
                <a:ea typeface="Twinkl" pitchFamily="2" charset="0"/>
                <a:cs typeface="Twinkl" pitchFamily="2" charset="0"/>
              </a:rPr>
              <a:t>Third largest country in Latin America </a:t>
            </a:r>
          </a:p>
          <a:p>
            <a:pPr eaLnBrk="1" hangingPunct="1">
              <a:lnSpc>
                <a:spcPct val="100000"/>
              </a:lnSpc>
              <a:spcBef>
                <a:spcPct val="0"/>
              </a:spcBef>
            </a:pPr>
            <a:r>
              <a:rPr lang="en-US" altLang="en-US" dirty="0">
                <a:solidFill>
                  <a:schemeClr val="tx1"/>
                </a:solidFill>
                <a:ea typeface="Twinkl" pitchFamily="2" charset="0"/>
                <a:cs typeface="Twinkl" pitchFamily="2" charset="0"/>
              </a:rPr>
              <a:t>14</a:t>
            </a:r>
            <a:r>
              <a:rPr lang="en-US" altLang="en-US" baseline="30000" dirty="0">
                <a:solidFill>
                  <a:schemeClr val="tx1"/>
                </a:solidFill>
                <a:ea typeface="Twinkl" pitchFamily="2" charset="0"/>
                <a:cs typeface="Twinkl" pitchFamily="2" charset="0"/>
              </a:rPr>
              <a:t>th</a:t>
            </a:r>
            <a:r>
              <a:rPr lang="en-US" altLang="en-US" dirty="0">
                <a:solidFill>
                  <a:schemeClr val="tx1"/>
                </a:solidFill>
                <a:ea typeface="Twinkl" pitchFamily="2" charset="0"/>
                <a:cs typeface="Twinkl" pitchFamily="2" charset="0"/>
              </a:rPr>
              <a:t> largest nation in the world </a:t>
            </a:r>
          </a:p>
          <a:p>
            <a:pPr eaLnBrk="1" hangingPunct="1">
              <a:lnSpc>
                <a:spcPct val="100000"/>
              </a:lnSpc>
              <a:spcBef>
                <a:spcPct val="0"/>
              </a:spcBef>
            </a:pPr>
            <a:r>
              <a:rPr lang="en-US" altLang="en-US" dirty="0">
                <a:solidFill>
                  <a:schemeClr val="tx1"/>
                </a:solidFill>
                <a:ea typeface="Twinkl" pitchFamily="2" charset="0"/>
                <a:cs typeface="Twinkl" pitchFamily="2" charset="0"/>
              </a:rPr>
              <a:t>Borders the United States of America, Guatemala, and Belize </a:t>
            </a:r>
          </a:p>
          <a:p>
            <a:pPr eaLnBrk="1" hangingPunct="1">
              <a:lnSpc>
                <a:spcPct val="100000"/>
              </a:lnSpc>
              <a:spcBef>
                <a:spcPct val="0"/>
              </a:spcBef>
            </a:pPr>
            <a:r>
              <a:rPr lang="en-US" altLang="en-US" dirty="0">
                <a:solidFill>
                  <a:schemeClr val="tx1"/>
                </a:solidFill>
                <a:ea typeface="Twinkl" pitchFamily="2" charset="0"/>
                <a:cs typeface="Twinkl" pitchFamily="2" charset="0"/>
              </a:rPr>
              <a:t>Surrounded by the Pacific Ocean, Gulf of Mexico, and the Caribbean Sea </a:t>
            </a:r>
          </a:p>
        </p:txBody>
      </p:sp>
    </p:spTree>
    <p:extLst>
      <p:ext uri="{BB962C8B-B14F-4D97-AF65-F5344CB8AC3E}">
        <p14:creationId xmlns:p14="http://schemas.microsoft.com/office/powerpoint/2010/main" val="2506934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p:cNvSpPr>
          <p:nvPr/>
        </p:nvSpPr>
        <p:spPr bwMode="auto">
          <a:xfrm>
            <a:off x="455613" y="606425"/>
            <a:ext cx="8220075" cy="717550"/>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b="1" dirty="0"/>
              <a:t>Mexico’s Geography </a:t>
            </a:r>
            <a:endParaRPr lang="en-GB" altLang="en-US" sz="3600" b="1" dirty="0">
              <a:solidFill>
                <a:srgbClr val="242424"/>
              </a:solidFill>
            </a:endParaRPr>
          </a:p>
        </p:txBody>
      </p:sp>
      <p:sp>
        <p:nvSpPr>
          <p:cNvPr id="4" name="Rectangle 3"/>
          <p:cNvSpPr/>
          <p:nvPr/>
        </p:nvSpPr>
        <p:spPr>
          <a:xfrm>
            <a:off x="755650" y="1357313"/>
            <a:ext cx="7632700" cy="2915395"/>
          </a:xfrm>
          <a:prstGeom prst="rect">
            <a:avLst/>
          </a:prstGeom>
        </p:spPr>
        <p:txBody>
          <a:bodyPr lIns="0" tIns="72000" rIns="0" bIns="72000">
            <a:spAutoFit/>
          </a:bodyPr>
          <a:lstStyle/>
          <a:p>
            <a:pPr eaLnBrk="1" fontAlgn="auto" hangingPunct="1">
              <a:spcBef>
                <a:spcPts val="0"/>
              </a:spcBef>
              <a:spcAft>
                <a:spcPts val="0"/>
              </a:spcAft>
              <a:defRPr/>
            </a:pPr>
            <a:r>
              <a:rPr lang="en-US" b="1" dirty="0">
                <a:latin typeface="+mn-lt"/>
              </a:rPr>
              <a:t>Capital: Mexico City </a:t>
            </a:r>
            <a:endParaRPr lang="en-US" b="1" dirty="0">
              <a:latin typeface="+mn-lt"/>
              <a:cs typeface="Twinkl"/>
            </a:endParaRPr>
          </a:p>
          <a:p>
            <a:pPr eaLnBrk="1" fontAlgn="auto" hangingPunct="1">
              <a:spcBef>
                <a:spcPts val="0"/>
              </a:spcBef>
              <a:spcAft>
                <a:spcPts val="0"/>
              </a:spcAft>
              <a:defRPr/>
            </a:pPr>
            <a:endParaRPr lang="en-US" dirty="0">
              <a:latin typeface="+mn-lt"/>
              <a:cs typeface="Twinkl"/>
            </a:endParaRPr>
          </a:p>
          <a:p>
            <a:pPr marL="285750" indent="-285750" eaLnBrk="1" fontAlgn="auto" hangingPunct="1">
              <a:spcBef>
                <a:spcPts val="0"/>
              </a:spcBef>
              <a:spcAft>
                <a:spcPts val="0"/>
              </a:spcAft>
              <a:buFont typeface="Arial"/>
              <a:buChar char="•"/>
              <a:defRPr/>
            </a:pPr>
            <a:r>
              <a:rPr lang="en-US" dirty="0">
                <a:latin typeface="+mn-lt"/>
                <a:cs typeface="Twinkl"/>
              </a:rPr>
              <a:t>Most populated city in Mexico</a:t>
            </a:r>
          </a:p>
          <a:p>
            <a:pPr marL="285750" indent="-285750" eaLnBrk="1" fontAlgn="auto" hangingPunct="1">
              <a:spcBef>
                <a:spcPts val="0"/>
              </a:spcBef>
              <a:spcAft>
                <a:spcPts val="0"/>
              </a:spcAft>
              <a:buFont typeface="Arial"/>
              <a:buChar char="•"/>
              <a:defRPr/>
            </a:pPr>
            <a:endParaRPr lang="en-US" dirty="0">
              <a:latin typeface="+mn-lt"/>
              <a:cs typeface="Twinkl"/>
            </a:endParaRPr>
          </a:p>
          <a:p>
            <a:pPr marL="285750" indent="-285750" eaLnBrk="1" fontAlgn="auto" hangingPunct="1">
              <a:spcBef>
                <a:spcPts val="0"/>
              </a:spcBef>
              <a:spcAft>
                <a:spcPts val="0"/>
              </a:spcAft>
              <a:buFont typeface="Arial"/>
              <a:buChar char="•"/>
              <a:defRPr/>
            </a:pPr>
            <a:r>
              <a:rPr lang="en-US" dirty="0">
                <a:latin typeface="+mn-lt"/>
                <a:cs typeface="Twinkl"/>
              </a:rPr>
              <a:t>Located in the Valley of Mexico</a:t>
            </a:r>
          </a:p>
          <a:p>
            <a:pPr marL="285750" indent="-285750" eaLnBrk="1" fontAlgn="auto" hangingPunct="1">
              <a:spcBef>
                <a:spcPts val="0"/>
              </a:spcBef>
              <a:spcAft>
                <a:spcPts val="0"/>
              </a:spcAft>
              <a:buFont typeface="Arial"/>
              <a:buChar char="•"/>
              <a:defRPr/>
            </a:pPr>
            <a:endParaRPr lang="en-US" dirty="0">
              <a:latin typeface="+mn-lt"/>
              <a:cs typeface="Twinkl"/>
            </a:endParaRPr>
          </a:p>
          <a:p>
            <a:pPr marL="285750" indent="-285750" eaLnBrk="1" fontAlgn="auto" hangingPunct="1">
              <a:spcBef>
                <a:spcPts val="0"/>
              </a:spcBef>
              <a:spcAft>
                <a:spcPts val="0"/>
              </a:spcAft>
              <a:buFont typeface="Arial"/>
              <a:buChar char="•"/>
              <a:defRPr/>
            </a:pPr>
            <a:r>
              <a:rPr lang="en-US" dirty="0">
                <a:latin typeface="+mn-lt"/>
                <a:cs typeface="Twinkl"/>
              </a:rPr>
              <a:t>Oldest capital city in North and South America</a:t>
            </a:r>
          </a:p>
          <a:p>
            <a:pPr marL="285750" indent="-285750" eaLnBrk="1" fontAlgn="auto" hangingPunct="1">
              <a:spcBef>
                <a:spcPts val="0"/>
              </a:spcBef>
              <a:spcAft>
                <a:spcPts val="0"/>
              </a:spcAft>
              <a:buFont typeface="Arial"/>
              <a:buChar char="•"/>
              <a:defRPr/>
            </a:pPr>
            <a:endParaRPr lang="en-US" dirty="0">
              <a:latin typeface="+mn-lt"/>
              <a:cs typeface="Twinkl"/>
            </a:endParaRPr>
          </a:p>
          <a:p>
            <a:pPr marL="285750" indent="-285750" eaLnBrk="1" fontAlgn="auto" hangingPunct="1">
              <a:spcBef>
                <a:spcPts val="0"/>
              </a:spcBef>
              <a:spcAft>
                <a:spcPts val="0"/>
              </a:spcAft>
              <a:buFont typeface="Arial"/>
              <a:buChar char="•"/>
              <a:defRPr/>
            </a:pPr>
            <a:r>
              <a:rPr lang="en-US" dirty="0">
                <a:latin typeface="+mn-lt"/>
                <a:cs typeface="Twinkl"/>
              </a:rPr>
              <a:t>Largest Spanish-speaking city in the world</a:t>
            </a:r>
          </a:p>
          <a:p>
            <a:pPr marL="285750" indent="-285750" eaLnBrk="1" fontAlgn="auto" hangingPunct="1">
              <a:spcBef>
                <a:spcPts val="0"/>
              </a:spcBef>
              <a:spcAft>
                <a:spcPts val="0"/>
              </a:spcAft>
              <a:buFont typeface="Arial"/>
              <a:buChar char="•"/>
              <a:defRPr/>
            </a:pPr>
            <a:endParaRPr lang="en-US" dirty="0">
              <a:latin typeface="+mn-lt"/>
              <a:cs typeface="Twinkl"/>
            </a:endParaRPr>
          </a:p>
        </p:txBody>
      </p:sp>
      <p:pic>
        <p:nvPicPr>
          <p:cNvPr id="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42075" y="1027112"/>
            <a:ext cx="2449513" cy="583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4461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p:cNvSpPr>
          <p:nvPr/>
        </p:nvSpPr>
        <p:spPr bwMode="auto">
          <a:xfrm>
            <a:off x="455613" y="606425"/>
            <a:ext cx="8220075" cy="717550"/>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b="1" dirty="0">
                <a:ea typeface="Twinkl" pitchFamily="2" charset="0"/>
                <a:cs typeface="Twinkl" pitchFamily="2" charset="0"/>
              </a:rPr>
              <a:t>Physical Features</a:t>
            </a:r>
            <a:endParaRPr lang="en-GB" altLang="en-US" sz="3600" b="1" dirty="0">
              <a:solidFill>
                <a:srgbClr val="242424"/>
              </a:solidFill>
              <a:ea typeface="Twinkl" pitchFamily="2" charset="0"/>
              <a:cs typeface="Twinkl" pitchFamily="2" charset="0"/>
            </a:endParaRPr>
          </a:p>
        </p:txBody>
      </p:sp>
      <p:sp>
        <p:nvSpPr>
          <p:cNvPr id="7" name="Rectangle 5"/>
          <p:cNvSpPr>
            <a:spLocks noChangeArrowheads="1"/>
          </p:cNvSpPr>
          <p:nvPr/>
        </p:nvSpPr>
        <p:spPr bwMode="auto">
          <a:xfrm>
            <a:off x="749300" y="1525588"/>
            <a:ext cx="7632700"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US" altLang="en-US" b="1" dirty="0">
                <a:solidFill>
                  <a:schemeClr val="tx1"/>
                </a:solidFill>
                <a:ea typeface="Twinkl" pitchFamily="2" charset="0"/>
                <a:cs typeface="Twinkl" pitchFamily="2" charset="0"/>
              </a:rPr>
              <a:t>Copper Canyon: </a:t>
            </a:r>
            <a:r>
              <a:rPr lang="en-US" altLang="en-US" dirty="0">
                <a:solidFill>
                  <a:schemeClr val="tx1"/>
                </a:solidFill>
                <a:ea typeface="Twinkl" pitchFamily="2" charset="0"/>
                <a:cs typeface="Twinkl" pitchFamily="2" charset="0"/>
              </a:rPr>
              <a:t>large group of canyons located in </a:t>
            </a:r>
            <a:br>
              <a:rPr lang="en-US" altLang="en-US" dirty="0">
                <a:solidFill>
                  <a:schemeClr val="tx1"/>
                </a:solidFill>
                <a:ea typeface="Twinkl" pitchFamily="2" charset="0"/>
                <a:cs typeface="Twinkl" pitchFamily="2" charset="0"/>
              </a:rPr>
            </a:br>
            <a:r>
              <a:rPr lang="en-US" altLang="en-US" dirty="0">
                <a:solidFill>
                  <a:schemeClr val="tx1"/>
                </a:solidFill>
                <a:ea typeface="Twinkl" pitchFamily="2" charset="0"/>
                <a:cs typeface="Twinkl" pitchFamily="2" charset="0"/>
              </a:rPr>
              <a:t>northwestern Mexico includes </a:t>
            </a:r>
            <a:r>
              <a:rPr lang="en-US" altLang="en-US" dirty="0" err="1">
                <a:solidFill>
                  <a:schemeClr val="tx1"/>
                </a:solidFill>
                <a:ea typeface="Twinkl" pitchFamily="2" charset="0"/>
                <a:cs typeface="Twinkl" pitchFamily="2" charset="0"/>
              </a:rPr>
              <a:t>Basaseachic</a:t>
            </a:r>
            <a:r>
              <a:rPr lang="en-US" altLang="en-US" dirty="0">
                <a:solidFill>
                  <a:schemeClr val="tx1"/>
                </a:solidFill>
                <a:ea typeface="Twinkl" pitchFamily="2" charset="0"/>
                <a:cs typeface="Twinkl" pitchFamily="2" charset="0"/>
              </a:rPr>
              <a:t> Falls, </a:t>
            </a:r>
            <a:br>
              <a:rPr lang="en-US" altLang="en-US" dirty="0">
                <a:solidFill>
                  <a:schemeClr val="tx1"/>
                </a:solidFill>
                <a:ea typeface="Twinkl" pitchFamily="2" charset="0"/>
                <a:cs typeface="Twinkl" pitchFamily="2" charset="0"/>
              </a:rPr>
            </a:br>
            <a:r>
              <a:rPr lang="en-US" altLang="en-US" dirty="0">
                <a:solidFill>
                  <a:schemeClr val="tx1"/>
                </a:solidFill>
                <a:ea typeface="Twinkl" pitchFamily="2" charset="0"/>
                <a:cs typeface="Twinkl" pitchFamily="2" charset="0"/>
              </a:rPr>
              <a:t>Mexico’s second-highest waterfall</a:t>
            </a:r>
          </a:p>
          <a:p>
            <a:pPr eaLnBrk="1" hangingPunct="1">
              <a:lnSpc>
                <a:spcPct val="100000"/>
              </a:lnSpc>
              <a:spcBef>
                <a:spcPct val="0"/>
              </a:spcBef>
              <a:buFontTx/>
              <a:buNone/>
            </a:pPr>
            <a:endParaRPr lang="en-US" altLang="en-US" dirty="0">
              <a:solidFill>
                <a:schemeClr val="tx1"/>
              </a:solidFill>
              <a:ea typeface="Twinkl" pitchFamily="2" charset="0"/>
              <a:cs typeface="Twinkl" pitchFamily="2" charset="0"/>
            </a:endParaRPr>
          </a:p>
          <a:p>
            <a:pPr eaLnBrk="1" hangingPunct="1">
              <a:lnSpc>
                <a:spcPct val="100000"/>
              </a:lnSpc>
              <a:spcBef>
                <a:spcPct val="0"/>
              </a:spcBef>
              <a:buFontTx/>
              <a:buNone/>
            </a:pPr>
            <a:r>
              <a:rPr lang="en-US" altLang="en-US" b="1" dirty="0" err="1">
                <a:solidFill>
                  <a:schemeClr val="tx1"/>
                </a:solidFill>
                <a:ea typeface="Twinkl" pitchFamily="2" charset="0"/>
                <a:cs typeface="Twinkl" pitchFamily="2" charset="0"/>
              </a:rPr>
              <a:t>Chihuahuan</a:t>
            </a:r>
            <a:r>
              <a:rPr lang="en-US" altLang="en-US" b="1" dirty="0">
                <a:solidFill>
                  <a:schemeClr val="tx1"/>
                </a:solidFill>
                <a:ea typeface="Twinkl" pitchFamily="2" charset="0"/>
                <a:cs typeface="Twinkl" pitchFamily="2" charset="0"/>
              </a:rPr>
              <a:t> Desert: </a:t>
            </a:r>
            <a:r>
              <a:rPr lang="en-US" altLang="en-US" dirty="0">
                <a:solidFill>
                  <a:schemeClr val="tx1"/>
                </a:solidFill>
                <a:ea typeface="Twinkl" pitchFamily="2" charset="0"/>
                <a:cs typeface="Twinkl" pitchFamily="2" charset="0"/>
              </a:rPr>
              <a:t>second largest desert in </a:t>
            </a:r>
            <a:br>
              <a:rPr lang="en-US" altLang="en-US" dirty="0">
                <a:solidFill>
                  <a:schemeClr val="tx1"/>
                </a:solidFill>
                <a:ea typeface="Twinkl" pitchFamily="2" charset="0"/>
                <a:cs typeface="Twinkl" pitchFamily="2" charset="0"/>
              </a:rPr>
            </a:br>
            <a:r>
              <a:rPr lang="en-US" altLang="en-US" dirty="0">
                <a:solidFill>
                  <a:schemeClr val="tx1"/>
                </a:solidFill>
                <a:ea typeface="Twinkl" pitchFamily="2" charset="0"/>
                <a:cs typeface="Twinkl" pitchFamily="2" charset="0"/>
              </a:rPr>
              <a:t>North America</a:t>
            </a:r>
          </a:p>
          <a:p>
            <a:pPr eaLnBrk="1" hangingPunct="1">
              <a:lnSpc>
                <a:spcPct val="100000"/>
              </a:lnSpc>
              <a:spcBef>
                <a:spcPct val="0"/>
              </a:spcBef>
              <a:buFontTx/>
              <a:buNone/>
            </a:pPr>
            <a:r>
              <a:rPr lang="en-US" altLang="en-US" dirty="0">
                <a:solidFill>
                  <a:schemeClr val="tx1"/>
                </a:solidFill>
                <a:ea typeface="Twinkl" pitchFamily="2" charset="0"/>
                <a:cs typeface="Twinkl" pitchFamily="2" charset="0"/>
              </a:rPr>
              <a:t>								</a:t>
            </a:r>
            <a:endParaRPr lang="en-US" altLang="en-US" dirty="0">
              <a:solidFill>
                <a:srgbClr val="FF0000"/>
              </a:solidFill>
              <a:ea typeface="Twinkl" pitchFamily="2" charset="0"/>
              <a:cs typeface="Twinkl" pitchFamily="2" charset="0"/>
            </a:endParaRPr>
          </a:p>
          <a:p>
            <a:pPr eaLnBrk="1" hangingPunct="1">
              <a:lnSpc>
                <a:spcPct val="100000"/>
              </a:lnSpc>
              <a:spcBef>
                <a:spcPct val="0"/>
              </a:spcBef>
              <a:buFontTx/>
              <a:buNone/>
            </a:pPr>
            <a:r>
              <a:rPr lang="en-US" altLang="en-US" b="1" dirty="0" err="1">
                <a:solidFill>
                  <a:schemeClr val="tx1"/>
                </a:solidFill>
                <a:ea typeface="Twinkl" pitchFamily="2" charset="0"/>
                <a:cs typeface="Twinkl" pitchFamily="2" charset="0"/>
              </a:rPr>
              <a:t>Lacandon</a:t>
            </a:r>
            <a:r>
              <a:rPr lang="en-US" altLang="en-US" b="1" dirty="0">
                <a:solidFill>
                  <a:schemeClr val="tx1"/>
                </a:solidFill>
                <a:ea typeface="Twinkl" pitchFamily="2" charset="0"/>
                <a:cs typeface="Twinkl" pitchFamily="2" charset="0"/>
              </a:rPr>
              <a:t> Jungle: </a:t>
            </a:r>
            <a:r>
              <a:rPr lang="en-US" altLang="en-US" dirty="0">
                <a:solidFill>
                  <a:schemeClr val="tx1"/>
                </a:solidFill>
                <a:ea typeface="Twinkl" pitchFamily="2" charset="0"/>
                <a:cs typeface="Twinkl" pitchFamily="2" charset="0"/>
              </a:rPr>
              <a:t>largest montane rainforest in </a:t>
            </a:r>
            <a:br>
              <a:rPr lang="en-US" altLang="en-US" dirty="0">
                <a:solidFill>
                  <a:schemeClr val="tx1"/>
                </a:solidFill>
                <a:ea typeface="Twinkl" pitchFamily="2" charset="0"/>
                <a:cs typeface="Twinkl" pitchFamily="2" charset="0"/>
              </a:rPr>
            </a:br>
            <a:r>
              <a:rPr lang="en-US" altLang="en-US" dirty="0">
                <a:solidFill>
                  <a:schemeClr val="tx1"/>
                </a:solidFill>
                <a:ea typeface="Twinkl" pitchFamily="2" charset="0"/>
                <a:cs typeface="Twinkl" pitchFamily="2" charset="0"/>
              </a:rPr>
              <a:t>North America</a:t>
            </a:r>
          </a:p>
        </p:txBody>
      </p:sp>
      <p:pic>
        <p:nvPicPr>
          <p:cNvPr id="8" name="Picture 7"/>
          <p:cNvPicPr>
            <a:picLocks noChangeAspect="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6434254" y="144966"/>
            <a:ext cx="2419814" cy="6594628"/>
          </a:xfrm>
          <a:prstGeom prst="rect">
            <a:avLst/>
          </a:prstGeom>
        </p:spPr>
      </p:pic>
    </p:spTree>
    <p:extLst>
      <p:ext uri="{BB962C8B-B14F-4D97-AF65-F5344CB8AC3E}">
        <p14:creationId xmlns:p14="http://schemas.microsoft.com/office/powerpoint/2010/main" val="1146411368"/>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 id="{854539AC-FA50-40BB-9D8D-A753FBF5E510}" vid="{8DACF810-3772-463E-B189-732B086EE0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70</TotalTime>
  <Words>891</Words>
  <Application>Microsoft Office PowerPoint</Application>
  <PresentationFormat>On-screen Show (4:3)</PresentationFormat>
  <Paragraphs>111</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Tuffy</vt:lpstr>
      <vt:lpstr>Twinkl</vt:lpstr>
      <vt:lpstr>Arial</vt:lpstr>
      <vt:lpstr>Twinkl Sb</vt:lpstr>
      <vt:lpstr>Sassoon Infant Rg</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Jordan Bleakney</dc:creator>
  <cp:lastModifiedBy>Head - Woodton Primary</cp:lastModifiedBy>
  <cp:revision>14</cp:revision>
  <dcterms:created xsi:type="dcterms:W3CDTF">2019-04-18T12:45:40Z</dcterms:created>
  <dcterms:modified xsi:type="dcterms:W3CDTF">2020-04-20T10:12:24Z</dcterms:modified>
</cp:coreProperties>
</file>