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3" r:id="rId3"/>
    <p:sldId id="307" r:id="rId4"/>
    <p:sldId id="310" r:id="rId5"/>
    <p:sldId id="308" r:id="rId6"/>
    <p:sldId id="313" r:id="rId7"/>
    <p:sldId id="314" r:id="rId8"/>
    <p:sldId id="290" r:id="rId9"/>
  </p:sldIdLst>
  <p:sldSz cx="9144000" cy="6858000" type="screen4x3"/>
  <p:notesSz cx="6858000" cy="9144000"/>
  <p:embeddedFontLst>
    <p:embeddedFont>
      <p:font typeface="BPreplay" panose="020005030000000200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Md" panose="02000603050000020003" charset="0"/>
      <p:regular r:id="rId20"/>
    </p:embeddedFont>
    <p:embeddedFont>
      <p:font typeface="Sassoon Infant Rg" panose="02000503030000020003" charset="0"/>
      <p:regular r:id="rId21"/>
      <p:bold r:id="rId22"/>
    </p:embeddedFont>
    <p:embeddedFont>
      <p:font typeface="Twinkl" panose="020B0604020202020204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61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D60"/>
    <a:srgbClr val="EACBB8"/>
    <a:srgbClr val="643935"/>
    <a:srgbClr val="F9E02B"/>
    <a:srgbClr val="EBAC27"/>
    <a:srgbClr val="F3CA4C"/>
    <a:srgbClr val="F7DB6A"/>
    <a:srgbClr val="EAA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83"/>
        <p:guide pos="2880"/>
        <p:guide pos="5307"/>
        <p:guide orient="horz" pos="3997"/>
        <p:guide pos="521"/>
        <p:guide orient="horz" pos="323"/>
        <p:guide orient="horz" pos="459"/>
        <p:guide orient="horz" pos="3861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41259-9E2D-4417-BABE-BD0DBEB65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7BB89-CBE6-4E09-895D-E4D3E567E9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660C0D-73A7-48EB-B513-902A1924BB98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EA4E9-0F44-4568-95C0-C6E4E5D199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C8F20-773E-45C2-9673-78E49015B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6677FAE-AEED-4438-A2A0-DC6CE4C647C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0F7306-1F42-41E9-AC3D-5D0DE36394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9D071-4EBC-4AFA-B9F5-448C2E0543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DA4A63-2741-4E4C-B9F9-2B4398587EC5}" type="datetimeFigureOut">
              <a:rPr lang="en-GB"/>
              <a:pPr>
                <a:defRPr/>
              </a:pPr>
              <a:t>21/04/2020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2B326B-897E-4109-BDF2-20D98F7B30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35155F-120C-47E7-B894-1037354B8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82E3B-68AB-4385-B7F2-EADA6283FD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20317-F54B-4BDA-B712-E5273D833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39B0BB-F544-40A3-B57E-EFA33ACEC8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91B9BC0-2E92-4A24-A877-0DD1A5ACD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6FEB33C-D213-4733-BB1C-DE0B1B9D69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81637A4-A5C0-471A-990C-2F4E19E9F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EF4A9450-CF1A-4E34-AC3C-95EE688315D8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70C480C-E540-4EC2-B512-22331E95F1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4D8C8E4-1758-4752-96F1-EC3447751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4E47232-0F42-4A24-88C3-F61BBC849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21C5273-9DA7-419A-9E72-A57D4D00E581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DCC6DFE-FD4B-4DC6-84CE-F4AB88D765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C4CB89F-EC45-4BA7-B875-8FDCE0C0E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26EB65C-6C60-4E7C-A909-52D17EFF3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03E1D7ED-523C-40BA-A7BD-DD1824F2BC99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FD506F8-FA39-4E86-9982-541A914CDC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F5E7C98-EF38-4B51-B9A2-ED8C58BB5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3C2ACB4-3986-4B38-92C0-D30C5E6C9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389B3D9E-8D68-4696-9BF0-F20626AB5341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2DF450F-B2FF-45FD-9E25-866484535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B9A54CD-5234-4EEF-83D4-02E549851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E5A492D-9AAB-44A2-B059-E7ED5C07F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0BC7831B-9141-4998-8F11-227B669D9527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717C2-1478-40AB-80D8-DBA8632521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69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F8495E-B1FF-49DA-9E90-E35E5790D2A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81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41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AC791-7533-4DA0-AE76-020B5CE8AE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53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EE46B08-A59E-4173-8841-410332381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7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A5BBC9B-4FA6-4A70-BE7E-7BE971936B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30C651-BE7C-4DB8-8630-AB24933308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education/clips/zj2kjxs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2F7B2B6-8BD8-4681-B2FC-1283F86D78F4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564C043-14DC-40F1-9702-5665AAB6A108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244" name="Title 1">
            <a:extLst>
              <a:ext uri="{FF2B5EF4-FFF2-40B4-BE49-F238E27FC236}">
                <a16:creationId xmlns:a16="http://schemas.microsoft.com/office/drawing/2014/main" id="{91D96FFB-C288-4582-9105-9986A926FAED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10245" name="Title 1">
            <a:extLst>
              <a:ext uri="{FF2B5EF4-FFF2-40B4-BE49-F238E27FC236}">
                <a16:creationId xmlns:a16="http://schemas.microsoft.com/office/drawing/2014/main" id="{FACAA5F6-BD96-4999-89C9-C3963BA5AD69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0246" name="Content Placeholder 15">
            <a:extLst>
              <a:ext uri="{FF2B5EF4-FFF2-40B4-BE49-F238E27FC236}">
                <a16:creationId xmlns:a16="http://schemas.microsoft.com/office/drawing/2014/main" id="{806788A4-2272-41D1-8A0A-33C09D88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know why we need muscles to move.</a:t>
            </a:r>
          </a:p>
          <a:p>
            <a:pPr eaLnBrk="1" hangingPunct="1">
              <a:defRPr/>
            </a:pPr>
            <a:endParaRPr lang="en-GB" dirty="0">
              <a:latin typeface="Twinkl" pitchFamily="2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>
              <a:latin typeface="Twinkl" pitchFamily="2" charset="0"/>
            </a:endParaRPr>
          </a:p>
        </p:txBody>
      </p:sp>
      <p:sp>
        <p:nvSpPr>
          <p:cNvPr id="10247" name="Content Placeholder 15">
            <a:extLst>
              <a:ext uri="{FF2B5EF4-FFF2-40B4-BE49-F238E27FC236}">
                <a16:creationId xmlns:a16="http://schemas.microsoft.com/office/drawing/2014/main" id="{2EF34F71-F042-4E66-9A1B-863015467E31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explain how muscles allow movement.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E882DE-D56A-4489-A5C2-FC6B30BA79E9}"/>
              </a:ext>
            </a:extLst>
          </p:cNvPr>
          <p:cNvSpPr/>
          <p:nvPr/>
        </p:nvSpPr>
        <p:spPr>
          <a:xfrm>
            <a:off x="827088" y="1663700"/>
            <a:ext cx="2589212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do skeletons move the body? Discuss with </a:t>
            </a:r>
            <a:br>
              <a:rPr lang="en-GB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your partner.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C1EF3C4-E9A7-4DDB-B69D-02C4BBFE5481}"/>
              </a:ext>
            </a:extLst>
          </p:cNvPr>
          <p:cNvSpPr/>
          <p:nvPr/>
        </p:nvSpPr>
        <p:spPr>
          <a:xfrm>
            <a:off x="827088" y="3962400"/>
            <a:ext cx="2589212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Did your leg move? Why not?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31DB6F-AFCD-4BD6-B975-9CA71B65AB74}"/>
              </a:ext>
            </a:extLst>
          </p:cNvPr>
          <p:cNvSpPr/>
          <p:nvPr/>
        </p:nvSpPr>
        <p:spPr>
          <a:xfrm>
            <a:off x="3617913" y="1663700"/>
            <a:ext cx="2587625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Can you tell your brain to move </a:t>
            </a:r>
            <a:br>
              <a:rPr lang="en-GB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your leg?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9C1B7A-F634-4C4C-9D26-EAA92B2A584B}"/>
              </a:ext>
            </a:extLst>
          </p:cNvPr>
          <p:cNvSpPr/>
          <p:nvPr/>
        </p:nvSpPr>
        <p:spPr>
          <a:xfrm>
            <a:off x="3617913" y="3962400"/>
            <a:ext cx="2587625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Along with our bones, what else do we need to move our bodies?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361F1-800A-4367-A714-56D45DEB8D4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68463"/>
            <a:ext cx="2589212" cy="2117725"/>
            <a:chOff x="827087" y="1668119"/>
            <a:chExt cx="2588427" cy="211774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6FF436C-6319-4E8B-AD5F-75917933BA0A}"/>
                </a:ext>
              </a:extLst>
            </p:cNvPr>
            <p:cNvSpPr/>
            <p:nvPr/>
          </p:nvSpPr>
          <p:spPr>
            <a:xfrm>
              <a:off x="827087" y="1668119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A0576F-D463-4722-B2A3-43DD987CC905}"/>
                </a:ext>
              </a:extLst>
            </p:cNvPr>
            <p:cNvSpPr/>
            <p:nvPr/>
          </p:nvSpPr>
          <p:spPr>
            <a:xfrm>
              <a:off x="1577746" y="2234862"/>
              <a:ext cx="972843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220E32-12FE-4150-9399-8C58A55B3186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1668463"/>
            <a:ext cx="2587625" cy="2117725"/>
            <a:chOff x="3617640" y="1668119"/>
            <a:chExt cx="2588427" cy="211774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7D1E99-05A4-4C9F-B041-B4F4918AF1BF}"/>
                </a:ext>
              </a:extLst>
            </p:cNvPr>
            <p:cNvSpPr/>
            <p:nvPr/>
          </p:nvSpPr>
          <p:spPr>
            <a:xfrm>
              <a:off x="3617640" y="1668119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CADD745-4A47-40AF-A40C-3D8A6D01BCCD}"/>
                </a:ext>
              </a:extLst>
            </p:cNvPr>
            <p:cNvSpPr/>
            <p:nvPr/>
          </p:nvSpPr>
          <p:spPr>
            <a:xfrm>
              <a:off x="4424340" y="2234862"/>
              <a:ext cx="975027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7A6471-2CD2-4A13-A69D-72A5C9EE2610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967163"/>
            <a:ext cx="2589212" cy="2117725"/>
            <a:chOff x="827087" y="3966610"/>
            <a:chExt cx="2588427" cy="211774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DFF411E-9D9E-4115-9A7A-A5803A73AEB2}"/>
                </a:ext>
              </a:extLst>
            </p:cNvPr>
            <p:cNvSpPr/>
            <p:nvPr/>
          </p:nvSpPr>
          <p:spPr>
            <a:xfrm>
              <a:off x="827087" y="3966610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47C58-619C-4842-AD3A-C8FAA6665692}"/>
                </a:ext>
              </a:extLst>
            </p:cNvPr>
            <p:cNvSpPr/>
            <p:nvPr/>
          </p:nvSpPr>
          <p:spPr>
            <a:xfrm>
              <a:off x="1577746" y="4538116"/>
              <a:ext cx="972843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C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4E45C3-DF0F-4FCB-9FDE-84AFAB8FD89E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3967163"/>
            <a:ext cx="2587625" cy="2117725"/>
            <a:chOff x="3617640" y="3966610"/>
            <a:chExt cx="2588427" cy="211774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0E12297-E680-45BF-8EF6-F4F3A61548A0}"/>
                </a:ext>
              </a:extLst>
            </p:cNvPr>
            <p:cNvSpPr/>
            <p:nvPr/>
          </p:nvSpPr>
          <p:spPr>
            <a:xfrm>
              <a:off x="3617640" y="3966610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4C2772-D709-4EB6-B2D9-444D454DC5ED}"/>
                </a:ext>
              </a:extLst>
            </p:cNvPr>
            <p:cNvSpPr/>
            <p:nvPr/>
          </p:nvSpPr>
          <p:spPr>
            <a:xfrm>
              <a:off x="4424340" y="4538116"/>
              <a:ext cx="975027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D</a:t>
              </a:r>
            </a:p>
          </p:txBody>
        </p:sp>
      </p:grpSp>
      <p:sp>
        <p:nvSpPr>
          <p:cNvPr id="11270" name="Title 5">
            <a:extLst>
              <a:ext uri="{FF2B5EF4-FFF2-40B4-BE49-F238E27FC236}">
                <a16:creationId xmlns:a16="http://schemas.microsoft.com/office/drawing/2014/main" id="{BEF148B6-37E3-4C21-88FC-8038B887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Movement</a:t>
            </a:r>
          </a:p>
        </p:txBody>
      </p:sp>
      <p:pic>
        <p:nvPicPr>
          <p:cNvPr id="11271" name="Talking Partners">
            <a:extLst>
              <a:ext uri="{FF2B5EF4-FFF2-40B4-BE49-F238E27FC236}">
                <a16:creationId xmlns:a16="http://schemas.microsoft.com/office/drawing/2014/main" id="{5EA1C0D5-4754-40B5-9CD6-00194BC58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">
            <a:extLst>
              <a:ext uri="{FF2B5EF4-FFF2-40B4-BE49-F238E27FC236}">
                <a16:creationId xmlns:a16="http://schemas.microsoft.com/office/drawing/2014/main" id="{6BC63AF9-40F8-42A8-B859-4864FECC3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598613"/>
            <a:ext cx="28765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5915912F-58D2-4A4F-A08D-99FEC814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What are Muscles?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EBB93B9-B042-46C4-AC35-444F1B7B4F0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63700"/>
            <a:ext cx="7597775" cy="4429125"/>
            <a:chOff x="827088" y="1663509"/>
            <a:chExt cx="7597775" cy="442912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730F025-B93C-4D42-B3E6-0850896CECFE}"/>
                </a:ext>
              </a:extLst>
            </p:cNvPr>
            <p:cNvSpPr/>
            <p:nvPr/>
          </p:nvSpPr>
          <p:spPr>
            <a:xfrm>
              <a:off x="827088" y="1663509"/>
              <a:ext cx="1944687" cy="1350963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Our bodies are made up of different types of cells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B2D3B83-7BE3-4937-8FB4-DE99201DF78A}"/>
                </a:ext>
              </a:extLst>
            </p:cNvPr>
            <p:cNvSpPr/>
            <p:nvPr/>
          </p:nvSpPr>
          <p:spPr>
            <a:xfrm>
              <a:off x="2754313" y="4703571"/>
              <a:ext cx="1292225" cy="1350962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2F5A0DC-8CC5-4BDC-870D-E1B6F389BFE7}"/>
                </a:ext>
              </a:extLst>
            </p:cNvPr>
            <p:cNvSpPr/>
            <p:nvPr/>
          </p:nvSpPr>
          <p:spPr>
            <a:xfrm>
              <a:off x="5216525" y="4741671"/>
              <a:ext cx="2262188" cy="1350962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Organs are made up of more than one type of tissue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51CC90E-3384-4CC0-98B2-2C7CC2F821AA}"/>
                </a:ext>
              </a:extLst>
            </p:cNvPr>
            <p:cNvSpPr/>
            <p:nvPr/>
          </p:nvSpPr>
          <p:spPr>
            <a:xfrm>
              <a:off x="827088" y="3184334"/>
              <a:ext cx="1944687" cy="13493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Cells form to make tissue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85CCF34-D089-4033-BCB2-23FD15FFB047}"/>
                </a:ext>
              </a:extLst>
            </p:cNvPr>
            <p:cNvSpPr/>
            <p:nvPr/>
          </p:nvSpPr>
          <p:spPr>
            <a:xfrm>
              <a:off x="827088" y="4703571"/>
              <a:ext cx="1944687" cy="1350962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Skeletal muscles are made up of just muscle tissue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1A19F74-14B1-463F-9683-23D20F94A5E0}"/>
                </a:ext>
              </a:extLst>
            </p:cNvPr>
            <p:cNvSpPr/>
            <p:nvPr/>
          </p:nvSpPr>
          <p:spPr>
            <a:xfrm>
              <a:off x="5216525" y="3366897"/>
              <a:ext cx="2262188" cy="1395412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1312F9E-2B09-4DFA-B01E-FF7A65676952}"/>
                </a:ext>
              </a:extLst>
            </p:cNvPr>
            <p:cNvCxnSpPr>
              <a:stCxn id="62" idx="2"/>
            </p:cNvCxnSpPr>
            <p:nvPr/>
          </p:nvCxnSpPr>
          <p:spPr>
            <a:xfrm>
              <a:off x="6354763" y="3012884"/>
              <a:ext cx="1587" cy="638175"/>
            </a:xfrm>
            <a:prstGeom prst="straightConnector1">
              <a:avLst/>
            </a:prstGeom>
            <a:ln w="76200">
              <a:solidFill>
                <a:srgbClr val="6439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507FEC4-0989-4D5B-A63C-23EA57D89094}"/>
                </a:ext>
              </a:extLst>
            </p:cNvPr>
            <p:cNvCxnSpPr/>
            <p:nvPr/>
          </p:nvCxnSpPr>
          <p:spPr>
            <a:xfrm flipH="1">
              <a:off x="3400425" y="4382896"/>
              <a:ext cx="0" cy="452437"/>
            </a:xfrm>
            <a:prstGeom prst="straightConnector1">
              <a:avLst/>
            </a:prstGeom>
            <a:ln w="76200">
              <a:solidFill>
                <a:srgbClr val="6439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24" name="Group 64">
              <a:extLst>
                <a:ext uri="{FF2B5EF4-FFF2-40B4-BE49-F238E27FC236}">
                  <a16:creationId xmlns:a16="http://schemas.microsoft.com/office/drawing/2014/main" id="{E87F7A03-D761-4262-B814-AA6C885DF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3524" y="3013093"/>
              <a:ext cx="646215" cy="845927"/>
              <a:chOff x="4893524" y="3013093"/>
              <a:chExt cx="646215" cy="845927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157DC52-CC61-4F08-98C8-93600B025CF0}"/>
                  </a:ext>
                </a:extLst>
              </p:cNvPr>
              <p:cNvCxnSpPr/>
              <p:nvPr/>
            </p:nvCxnSpPr>
            <p:spPr>
              <a:xfrm>
                <a:off x="4894263" y="3859022"/>
                <a:ext cx="646112" cy="0"/>
              </a:xfrm>
              <a:prstGeom prst="straightConnector1">
                <a:avLst/>
              </a:prstGeom>
              <a:ln w="76200">
                <a:solidFill>
                  <a:srgbClr val="6439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4F8EC57-36A3-47D1-98EE-C56175CCE88F}"/>
                  </a:ext>
                </a:extLst>
              </p:cNvPr>
              <p:cNvCxnSpPr>
                <a:stCxn id="56" idx="2"/>
              </p:cNvCxnSpPr>
              <p:nvPr/>
            </p:nvCxnSpPr>
            <p:spPr>
              <a:xfrm flipH="1">
                <a:off x="4935538" y="3012884"/>
                <a:ext cx="0" cy="846138"/>
              </a:xfrm>
              <a:prstGeom prst="line">
                <a:avLst/>
              </a:prstGeom>
              <a:ln w="76200">
                <a:solidFill>
                  <a:srgbClr val="6439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D2FA845-D1CB-4CC4-A4B8-C95480EC9980}"/>
                </a:ext>
              </a:extLst>
            </p:cNvPr>
            <p:cNvSpPr/>
            <p:nvPr/>
          </p:nvSpPr>
          <p:spPr>
            <a:xfrm>
              <a:off x="4289425" y="1663509"/>
              <a:ext cx="1292225" cy="7286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58F5CD-A91C-4C97-9F27-FE55D7B6B372}"/>
                </a:ext>
              </a:extLst>
            </p:cNvPr>
            <p:cNvSpPr/>
            <p:nvPr/>
          </p:nvSpPr>
          <p:spPr>
            <a:xfrm>
              <a:off x="5710238" y="1663509"/>
              <a:ext cx="1292225" cy="7286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92709B6-CEE2-4C08-B536-EE7B07313343}"/>
                </a:ext>
              </a:extLst>
            </p:cNvPr>
            <p:cNvSpPr/>
            <p:nvPr/>
          </p:nvSpPr>
          <p:spPr>
            <a:xfrm>
              <a:off x="7132638" y="1663509"/>
              <a:ext cx="1292225" cy="7286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3B6A8FD-E1AD-4CF5-86F6-EBFD03A9709B}"/>
                </a:ext>
              </a:extLst>
            </p:cNvPr>
            <p:cNvSpPr/>
            <p:nvPr/>
          </p:nvSpPr>
          <p:spPr>
            <a:xfrm>
              <a:off x="2754313" y="3184334"/>
              <a:ext cx="1292225" cy="1349375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EC7DDD2-EDED-4533-B7EF-8F31C49045C6}"/>
                </a:ext>
              </a:extLst>
            </p:cNvPr>
            <p:cNvCxnSpPr/>
            <p:nvPr/>
          </p:nvCxnSpPr>
          <p:spPr>
            <a:xfrm flipH="1">
              <a:off x="3400425" y="2863659"/>
              <a:ext cx="0" cy="450850"/>
            </a:xfrm>
            <a:prstGeom prst="straightConnector1">
              <a:avLst/>
            </a:prstGeom>
            <a:ln w="76200">
              <a:solidFill>
                <a:srgbClr val="6439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F55354C-7BD7-4905-8A3A-1B258A7D3183}"/>
                </a:ext>
              </a:extLst>
            </p:cNvPr>
            <p:cNvSpPr/>
            <p:nvPr/>
          </p:nvSpPr>
          <p:spPr>
            <a:xfrm>
              <a:off x="2754313" y="1663509"/>
              <a:ext cx="1292225" cy="13509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pic>
          <p:nvPicPr>
            <p:cNvPr id="13331" name="Picture 48">
              <a:extLst>
                <a:ext uri="{FF2B5EF4-FFF2-40B4-BE49-F238E27FC236}">
                  <a16:creationId xmlns:a16="http://schemas.microsoft.com/office/drawing/2014/main" id="{5DEC2035-8B10-42E6-AF01-37A08AA0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812" y="2076450"/>
              <a:ext cx="980150" cy="58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9">
              <a:extLst>
                <a:ext uri="{FF2B5EF4-FFF2-40B4-BE49-F238E27FC236}">
                  <a16:creationId xmlns:a16="http://schemas.microsoft.com/office/drawing/2014/main" id="{F76A5049-AA9E-4D57-86F7-14FEB64B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979" y="3636482"/>
              <a:ext cx="1093898" cy="49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51">
              <a:extLst>
                <a:ext uri="{FF2B5EF4-FFF2-40B4-BE49-F238E27FC236}">
                  <a16:creationId xmlns:a16="http://schemas.microsoft.com/office/drawing/2014/main" id="{2C098065-A097-4073-B8DE-247BFB16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332" y="4855889"/>
              <a:ext cx="991093" cy="104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52">
              <a:extLst>
                <a:ext uri="{FF2B5EF4-FFF2-40B4-BE49-F238E27FC236}">
                  <a16:creationId xmlns:a16="http://schemas.microsoft.com/office/drawing/2014/main" id="{FE2B4064-2C22-4355-B765-4F305084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42123">
              <a:off x="6023214" y="1758894"/>
              <a:ext cx="635792" cy="58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53">
              <a:extLst>
                <a:ext uri="{FF2B5EF4-FFF2-40B4-BE49-F238E27FC236}">
                  <a16:creationId xmlns:a16="http://schemas.microsoft.com/office/drawing/2014/main" id="{F719D500-9754-4A7B-8DBE-E1E26C76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5" y="1839463"/>
              <a:ext cx="947838" cy="37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54">
              <a:extLst>
                <a:ext uri="{FF2B5EF4-FFF2-40B4-BE49-F238E27FC236}">
                  <a16:creationId xmlns:a16="http://schemas.microsoft.com/office/drawing/2014/main" id="{D9493AB7-4A7A-40C4-A6F8-3B1A9F904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056" y="1766514"/>
              <a:ext cx="1060364" cy="45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A57E91AD-A558-4B04-9009-CFC5A09E04CD}"/>
                </a:ext>
              </a:extLst>
            </p:cNvPr>
            <p:cNvSpPr/>
            <p:nvPr/>
          </p:nvSpPr>
          <p:spPr>
            <a:xfrm>
              <a:off x="4289425" y="2374709"/>
              <a:ext cx="1292225" cy="6381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  <a:latin typeface="Twinkl" pitchFamily="2" charset="0"/>
                </a:rPr>
                <a:t>smooth muscle cell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18E6724-3298-494E-B390-70CA0BA516CF}"/>
                </a:ext>
              </a:extLst>
            </p:cNvPr>
            <p:cNvSpPr/>
            <p:nvPr/>
          </p:nvSpPr>
          <p:spPr>
            <a:xfrm>
              <a:off x="5705475" y="2374709"/>
              <a:ext cx="1296988" cy="6381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bone cell</a:t>
              </a:r>
            </a:p>
          </p:txBody>
        </p:sp>
        <p:grpSp>
          <p:nvGrpSpPr>
            <p:cNvPr id="13339" name="Group 65">
              <a:extLst>
                <a:ext uri="{FF2B5EF4-FFF2-40B4-BE49-F238E27FC236}">
                  <a16:creationId xmlns:a16="http://schemas.microsoft.com/office/drawing/2014/main" id="{10200132-24D3-4913-83E0-E2C69328A9D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176227" y="3013092"/>
              <a:ext cx="646215" cy="845927"/>
              <a:chOff x="4893524" y="3013093"/>
              <a:chExt cx="646215" cy="845927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6A866A2-81F0-4736-8EF9-15744EC66605}"/>
                  </a:ext>
                </a:extLst>
              </p:cNvPr>
              <p:cNvCxnSpPr/>
              <p:nvPr/>
            </p:nvCxnSpPr>
            <p:spPr>
              <a:xfrm>
                <a:off x="4892766" y="3859023"/>
                <a:ext cx="647700" cy="0"/>
              </a:xfrm>
              <a:prstGeom prst="straightConnector1">
                <a:avLst/>
              </a:prstGeom>
              <a:ln w="76200">
                <a:solidFill>
                  <a:srgbClr val="6439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001E20E-0B7C-4F78-98ED-C9BDD7C7E8DB}"/>
                  </a:ext>
                </a:extLst>
              </p:cNvPr>
              <p:cNvCxnSpPr/>
              <p:nvPr/>
            </p:nvCxnSpPr>
            <p:spPr>
              <a:xfrm flipH="1">
                <a:off x="4934041" y="3012885"/>
                <a:ext cx="0" cy="846138"/>
              </a:xfrm>
              <a:prstGeom prst="line">
                <a:avLst/>
              </a:prstGeom>
              <a:ln w="76200">
                <a:solidFill>
                  <a:srgbClr val="6439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3444A6DE-1CDC-4B38-9F80-DE76061E5A6A}"/>
                </a:ext>
              </a:extLst>
            </p:cNvPr>
            <p:cNvSpPr/>
            <p:nvPr/>
          </p:nvSpPr>
          <p:spPr>
            <a:xfrm>
              <a:off x="7127875" y="2374709"/>
              <a:ext cx="1296988" cy="6381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nerve cell</a:t>
              </a:r>
            </a:p>
          </p:txBody>
        </p:sp>
        <p:pic>
          <p:nvPicPr>
            <p:cNvPr id="13341" name="Picture 68">
              <a:extLst>
                <a:ext uri="{FF2B5EF4-FFF2-40B4-BE49-F238E27FC236}">
                  <a16:creationId xmlns:a16="http://schemas.microsoft.com/office/drawing/2014/main" id="{DBA2C483-4D67-4BF1-91C0-086979455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275" y="3723800"/>
              <a:ext cx="709670" cy="9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32">
            <a:extLst>
              <a:ext uri="{FF2B5EF4-FFF2-40B4-BE49-F238E27FC236}">
                <a16:creationId xmlns:a16="http://schemas.microsoft.com/office/drawing/2014/main" id="{98DB6948-4B29-488A-A5EB-F4F3F8AE5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724025"/>
            <a:ext cx="18954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34">
            <a:extLst>
              <a:ext uri="{FF2B5EF4-FFF2-40B4-BE49-F238E27FC236}">
                <a16:creationId xmlns:a16="http://schemas.microsoft.com/office/drawing/2014/main" id="{B86CE262-4B84-4B91-B24B-3C455AD592FF}"/>
              </a:ext>
            </a:extLst>
          </p:cNvPr>
          <p:cNvGrpSpPr>
            <a:grpSpLocks/>
          </p:cNvGrpSpPr>
          <p:nvPr/>
        </p:nvGrpSpPr>
        <p:grpSpPr bwMode="auto">
          <a:xfrm>
            <a:off x="1349375" y="1724025"/>
            <a:ext cx="2606675" cy="2962275"/>
            <a:chOff x="1350079" y="1724025"/>
            <a:chExt cx="2605286" cy="2961766"/>
          </a:xfrm>
        </p:grpSpPr>
        <p:pic>
          <p:nvPicPr>
            <p:cNvPr id="15382" name="Picture 31">
              <a:extLst>
                <a:ext uri="{FF2B5EF4-FFF2-40B4-BE49-F238E27FC236}">
                  <a16:creationId xmlns:a16="http://schemas.microsoft.com/office/drawing/2014/main" id="{9EB65B65-446F-4B11-8C4B-8BF16CCBE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79" y="1724025"/>
              <a:ext cx="1139433" cy="296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3">
              <a:extLst>
                <a:ext uri="{FF2B5EF4-FFF2-40B4-BE49-F238E27FC236}">
                  <a16:creationId xmlns:a16="http://schemas.microsoft.com/office/drawing/2014/main" id="{C6CE33B5-C592-4838-9F61-5752708C3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171" y="1724025"/>
              <a:ext cx="1146194" cy="296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ACB46C-D922-4450-8614-8E0A64A6DEDC}"/>
              </a:ext>
            </a:extLst>
          </p:cNvPr>
          <p:cNvSpPr/>
          <p:nvPr/>
        </p:nvSpPr>
        <p:spPr>
          <a:xfrm>
            <a:off x="865188" y="4895850"/>
            <a:ext cx="3589337" cy="114617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Skeletal muscles are attached to bones and enable movement.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7D1ABE-338E-402F-84D4-9E81E2A1B513}"/>
              </a:ext>
            </a:extLst>
          </p:cNvPr>
          <p:cNvSpPr/>
          <p:nvPr/>
        </p:nvSpPr>
        <p:spPr>
          <a:xfrm>
            <a:off x="4735513" y="4895850"/>
            <a:ext cx="3589337" cy="114617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Some organs have muscle tissue. Which organs have muscles? </a:t>
            </a:r>
            <a:br>
              <a:rPr lang="en-GB" sz="16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(Hint: Think which organs move things around the body.)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A8829C-D23D-4989-B75B-A80F12C58B78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1630363"/>
            <a:ext cx="3589337" cy="3141662"/>
            <a:chOff x="865027" y="1630019"/>
            <a:chExt cx="3589676" cy="314200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BBD13C9-102F-4A0B-B6EF-E4BA0404DD9B}"/>
                </a:ext>
              </a:extLst>
            </p:cNvPr>
            <p:cNvSpPr/>
            <p:nvPr/>
          </p:nvSpPr>
          <p:spPr>
            <a:xfrm>
              <a:off x="865027" y="1630019"/>
              <a:ext cx="3589676" cy="3142006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F8FAD40-1CAB-485A-B941-6401C608855B}"/>
                </a:ext>
              </a:extLst>
            </p:cNvPr>
            <p:cNvSpPr/>
            <p:nvPr/>
          </p:nvSpPr>
          <p:spPr>
            <a:xfrm>
              <a:off x="2270097" y="2809660"/>
              <a:ext cx="779537" cy="779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5AEA2E-092C-432D-BA8C-30F72FD1EF7A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4895850"/>
            <a:ext cx="3589337" cy="1150938"/>
            <a:chOff x="865027" y="4895849"/>
            <a:chExt cx="3589676" cy="115040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3C93916-5689-4947-8A5C-B242EC728FBD}"/>
                </a:ext>
              </a:extLst>
            </p:cNvPr>
            <p:cNvSpPr/>
            <p:nvPr/>
          </p:nvSpPr>
          <p:spPr>
            <a:xfrm>
              <a:off x="865027" y="4895849"/>
              <a:ext cx="3589676" cy="1150408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A8AA3D-B79C-420C-980B-CDE50F6DDE84}"/>
                </a:ext>
              </a:extLst>
            </p:cNvPr>
            <p:cNvSpPr/>
            <p:nvPr/>
          </p:nvSpPr>
          <p:spPr>
            <a:xfrm>
              <a:off x="2270097" y="5052940"/>
              <a:ext cx="779537" cy="779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6A9459-5C1E-4099-8864-E43AE099F1DA}"/>
              </a:ext>
            </a:extLst>
          </p:cNvPr>
          <p:cNvGrpSpPr>
            <a:grpSpLocks/>
          </p:cNvGrpSpPr>
          <p:nvPr/>
        </p:nvGrpSpPr>
        <p:grpSpPr bwMode="auto">
          <a:xfrm>
            <a:off x="4735513" y="1630363"/>
            <a:ext cx="3589337" cy="3141662"/>
            <a:chOff x="4735014" y="1630019"/>
            <a:chExt cx="3589676" cy="314200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10E280B-2333-4C90-B29F-7D99FB96D7CB}"/>
                </a:ext>
              </a:extLst>
            </p:cNvPr>
            <p:cNvSpPr/>
            <p:nvPr/>
          </p:nvSpPr>
          <p:spPr>
            <a:xfrm>
              <a:off x="4735014" y="1630019"/>
              <a:ext cx="3589676" cy="3142006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F6C43A-19EC-4837-A811-CF6F93F9A1AB}"/>
                </a:ext>
              </a:extLst>
            </p:cNvPr>
            <p:cNvSpPr/>
            <p:nvPr/>
          </p:nvSpPr>
          <p:spPr>
            <a:xfrm>
              <a:off x="6146434" y="2809660"/>
              <a:ext cx="779537" cy="779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E70429-7642-44A2-AB36-7CD4A39AA83B}"/>
              </a:ext>
            </a:extLst>
          </p:cNvPr>
          <p:cNvGrpSpPr>
            <a:grpSpLocks/>
          </p:cNvGrpSpPr>
          <p:nvPr/>
        </p:nvGrpSpPr>
        <p:grpSpPr bwMode="auto">
          <a:xfrm>
            <a:off x="4735513" y="4895850"/>
            <a:ext cx="3589337" cy="1150938"/>
            <a:chOff x="4735014" y="4895849"/>
            <a:chExt cx="3589676" cy="115040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31B5988-BE6E-46AD-AC44-0F12944241E1}"/>
                </a:ext>
              </a:extLst>
            </p:cNvPr>
            <p:cNvSpPr/>
            <p:nvPr/>
          </p:nvSpPr>
          <p:spPr>
            <a:xfrm>
              <a:off x="4735014" y="4895849"/>
              <a:ext cx="3589676" cy="1150408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5E2821-5DD5-4B8A-9EFA-F2DE2CF4A58E}"/>
                </a:ext>
              </a:extLst>
            </p:cNvPr>
            <p:cNvSpPr/>
            <p:nvPr/>
          </p:nvSpPr>
          <p:spPr>
            <a:xfrm>
              <a:off x="6146434" y="5052940"/>
              <a:ext cx="779537" cy="779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D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03EE0F-2E0C-4D1B-983B-8372A36E47F3}"/>
              </a:ext>
            </a:extLst>
          </p:cNvPr>
          <p:cNvSpPr/>
          <p:nvPr/>
        </p:nvSpPr>
        <p:spPr>
          <a:xfrm>
            <a:off x="865188" y="1625600"/>
            <a:ext cx="3589337" cy="3151188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D332EB-87E7-4B72-9A1E-F24D747AA00C}"/>
              </a:ext>
            </a:extLst>
          </p:cNvPr>
          <p:cNvSpPr/>
          <p:nvPr/>
        </p:nvSpPr>
        <p:spPr>
          <a:xfrm>
            <a:off x="4735513" y="1625600"/>
            <a:ext cx="3589337" cy="3151188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366" name="Title 5">
            <a:extLst>
              <a:ext uri="{FF2B5EF4-FFF2-40B4-BE49-F238E27FC236}">
                <a16:creationId xmlns:a16="http://schemas.microsoft.com/office/drawing/2014/main" id="{3534ED46-170D-478D-861A-8FDA4E2E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Mighty Muscles</a:t>
            </a:r>
          </a:p>
        </p:txBody>
      </p:sp>
      <p:pic>
        <p:nvPicPr>
          <p:cNvPr id="15367" name="Whole Class">
            <a:extLst>
              <a:ext uri="{FF2B5EF4-FFF2-40B4-BE49-F238E27FC236}">
                <a16:creationId xmlns:a16="http://schemas.microsoft.com/office/drawing/2014/main" id="{A7E37EED-23A0-464F-87D3-1E0C5483D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3CA39C-C345-4D46-AD12-2C53006DF3E0}"/>
              </a:ext>
            </a:extLst>
          </p:cNvPr>
          <p:cNvSpPr/>
          <p:nvPr/>
        </p:nvSpPr>
        <p:spPr>
          <a:xfrm>
            <a:off x="855663" y="2035175"/>
            <a:ext cx="4783137" cy="4057650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Some muscle movement is voluntary and we can control it. Other muscle movement is involuntary and we don’t have control over it.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Look at the pictures to the right: Which shows voluntary muscle movement and which shows involuntary?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Discuss with your partner and explain why you made your choice.</a:t>
            </a:r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id="{7D23AF44-B98F-43DC-ABD1-A7F4D06A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935038"/>
            <a:ext cx="8220075" cy="631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Voluntary and Involuntary</a:t>
            </a:r>
          </a:p>
        </p:txBody>
      </p:sp>
      <p:pic>
        <p:nvPicPr>
          <p:cNvPr id="17412" name="Talking Partners">
            <a:extLst>
              <a:ext uri="{FF2B5EF4-FFF2-40B4-BE49-F238E27FC236}">
                <a16:creationId xmlns:a16="http://schemas.microsoft.com/office/drawing/2014/main" id="{00C9CE33-A181-4A4D-9633-22CEDE436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480A79-505B-4861-847E-C4FA1D84D77D}"/>
              </a:ext>
            </a:extLst>
          </p:cNvPr>
          <p:cNvSpPr/>
          <p:nvPr/>
        </p:nvSpPr>
        <p:spPr>
          <a:xfrm>
            <a:off x="5853113" y="2035175"/>
            <a:ext cx="2398712" cy="1930400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21D964F-F5CE-4EA2-B17E-ABAD8A7C2863}"/>
              </a:ext>
            </a:extLst>
          </p:cNvPr>
          <p:cNvSpPr/>
          <p:nvPr/>
        </p:nvSpPr>
        <p:spPr>
          <a:xfrm>
            <a:off x="5853113" y="4162425"/>
            <a:ext cx="2398712" cy="1930400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15" name="Picture 1">
            <a:extLst>
              <a:ext uri="{FF2B5EF4-FFF2-40B4-BE49-F238E27FC236}">
                <a16:creationId xmlns:a16="http://schemas.microsoft.com/office/drawing/2014/main" id="{D99CA270-5C8C-4ECC-9C5B-D339F9943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130425"/>
            <a:ext cx="14716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9">
            <a:extLst>
              <a:ext uri="{FF2B5EF4-FFF2-40B4-BE49-F238E27FC236}">
                <a16:creationId xmlns:a16="http://schemas.microsoft.com/office/drawing/2014/main" id="{EB7B2611-6788-4452-BB6F-B95E0D7F5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460875"/>
            <a:ext cx="9715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>
            <a:extLst>
              <a:ext uri="{FF2B5EF4-FFF2-40B4-BE49-F238E27FC236}">
                <a16:creationId xmlns:a16="http://schemas.microsoft.com/office/drawing/2014/main" id="{3D6BC9A1-6389-4C6E-9643-0D24F36F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Two’s Company</a:t>
            </a:r>
          </a:p>
        </p:txBody>
      </p:sp>
      <p:pic>
        <p:nvPicPr>
          <p:cNvPr id="19459" name="Whole Class">
            <a:extLst>
              <a:ext uri="{FF2B5EF4-FFF2-40B4-BE49-F238E27FC236}">
                <a16:creationId xmlns:a16="http://schemas.microsoft.com/office/drawing/2014/main" id="{5BD40A87-1581-4DA1-9509-60B87B65F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>
            <a:extLst>
              <a:ext uri="{FF2B5EF4-FFF2-40B4-BE49-F238E27FC236}">
                <a16:creationId xmlns:a16="http://schemas.microsoft.com/office/drawing/2014/main" id="{101A7D3D-E6A8-46FE-8E72-17CF0A143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9"/>
          <a:stretch>
            <a:fillRect/>
          </a:stretch>
        </p:blipFill>
        <p:spPr bwMode="auto">
          <a:xfrm>
            <a:off x="971550" y="1524000"/>
            <a:ext cx="30257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>
            <a:hlinkClick r:id="rId5"/>
            <a:extLst>
              <a:ext uri="{FF2B5EF4-FFF2-40B4-BE49-F238E27FC236}">
                <a16:creationId xmlns:a16="http://schemas.microsoft.com/office/drawing/2014/main" id="{31A09611-1139-4970-826B-DBB1917E98BF}"/>
              </a:ext>
            </a:extLst>
          </p:cNvPr>
          <p:cNvSpPr/>
          <p:nvPr/>
        </p:nvSpPr>
        <p:spPr>
          <a:xfrm>
            <a:off x="1753385" y="2760109"/>
            <a:ext cx="1432876" cy="1410808"/>
          </a:xfrm>
          <a:prstGeom prst="ellipse">
            <a:avLst/>
          </a:prstGeom>
          <a:solidFill>
            <a:srgbClr val="E36D60"/>
          </a:solidFill>
          <a:ln w="57150">
            <a:solidFill>
              <a:srgbClr val="E36D6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Twinkl" pitchFamily="2" charset="0"/>
              </a:rPr>
              <a:t>Click me!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E1207AD-B2C6-4359-98A9-762726D9E892}"/>
              </a:ext>
            </a:extLst>
          </p:cNvPr>
          <p:cNvSpPr/>
          <p:nvPr/>
        </p:nvSpPr>
        <p:spPr>
          <a:xfrm>
            <a:off x="4572000" y="1690688"/>
            <a:ext cx="3527425" cy="106997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Watch the following video and focus on the following: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FE00DF-7C31-43F1-B60E-4D6CA811905B}"/>
              </a:ext>
            </a:extLst>
          </p:cNvPr>
          <p:cNvSpPr/>
          <p:nvPr/>
        </p:nvSpPr>
        <p:spPr>
          <a:xfrm>
            <a:off x="4691390" y="3429000"/>
            <a:ext cx="523219" cy="515161"/>
          </a:xfrm>
          <a:prstGeom prst="ellipse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559AEDD-374B-4EED-9C6C-845551BE7184}"/>
              </a:ext>
            </a:extLst>
          </p:cNvPr>
          <p:cNvSpPr/>
          <p:nvPr/>
        </p:nvSpPr>
        <p:spPr>
          <a:xfrm>
            <a:off x="5334000" y="2973388"/>
            <a:ext cx="2765425" cy="1417637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Twinkl" pitchFamily="2" charset="0"/>
              </a:rPr>
              <a:t>How do muscles move?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8C8D96-EF5B-4FB2-9BEB-B620EED81451}"/>
              </a:ext>
            </a:extLst>
          </p:cNvPr>
          <p:cNvSpPr/>
          <p:nvPr/>
        </p:nvSpPr>
        <p:spPr>
          <a:xfrm>
            <a:off x="5334000" y="4675188"/>
            <a:ext cx="2765425" cy="1417637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Twinkl" pitchFamily="2" charset="0"/>
              </a:rPr>
              <a:t>What words are used to describe the movement?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4514509-52CB-428B-AA8B-DF2F4426D6D6}"/>
              </a:ext>
            </a:extLst>
          </p:cNvPr>
          <p:cNvSpPr/>
          <p:nvPr/>
        </p:nvSpPr>
        <p:spPr>
          <a:xfrm>
            <a:off x="4572000" y="2973388"/>
            <a:ext cx="3527425" cy="1417637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9A3AC1B-41B1-4AF5-9DC5-57BDB4739632}"/>
              </a:ext>
            </a:extLst>
          </p:cNvPr>
          <p:cNvSpPr/>
          <p:nvPr/>
        </p:nvSpPr>
        <p:spPr>
          <a:xfrm>
            <a:off x="4572000" y="4675188"/>
            <a:ext cx="3527425" cy="1417637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BB9B15B-C7B2-4D15-B88C-76AC799C60BB}"/>
              </a:ext>
            </a:extLst>
          </p:cNvPr>
          <p:cNvSpPr/>
          <p:nvPr/>
        </p:nvSpPr>
        <p:spPr>
          <a:xfrm>
            <a:off x="4691390" y="5125554"/>
            <a:ext cx="523219" cy="515161"/>
          </a:xfrm>
          <a:prstGeom prst="ellipse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</TotalTime>
  <Words>253</Words>
  <Application>Microsoft Office PowerPoint</Application>
  <PresentationFormat>On-screen Show (4:3)</PresentationFormat>
  <Paragraphs>48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Twinkl</vt:lpstr>
      <vt:lpstr>Calibri</vt:lpstr>
      <vt:lpstr>Sassoon Infant Rg</vt:lpstr>
      <vt:lpstr>BPreplay</vt:lpstr>
      <vt:lpstr>Sassoon Infant Md</vt:lpstr>
      <vt:lpstr>Arial</vt:lpstr>
      <vt:lpstr>Office Theme</vt:lpstr>
      <vt:lpstr>PowerPoint Presentation</vt:lpstr>
      <vt:lpstr>PowerPoint Presentation</vt:lpstr>
      <vt:lpstr>Movement</vt:lpstr>
      <vt:lpstr>What are Muscles?</vt:lpstr>
      <vt:lpstr>Mighty Muscles</vt:lpstr>
      <vt:lpstr>Voluntary and Involuntary</vt:lpstr>
      <vt:lpstr>Two’s Company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 </cp:lastModifiedBy>
  <cp:revision>178</cp:revision>
  <dcterms:created xsi:type="dcterms:W3CDTF">2014-10-01T16:09:27Z</dcterms:created>
  <dcterms:modified xsi:type="dcterms:W3CDTF">2020-04-21T20:29:01Z</dcterms:modified>
</cp:coreProperties>
</file>