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9" r:id="rId4"/>
  </p:sldMasterIdLst>
  <p:notesMasterIdLst>
    <p:notesMasterId r:id="rId14"/>
  </p:notesMasterIdLst>
  <p:handoutMasterIdLst>
    <p:handoutMasterId r:id="rId15"/>
  </p:handoutMasterIdLst>
  <p:sldIdLst>
    <p:sldId id="256" r:id="rId5"/>
    <p:sldId id="273" r:id="rId6"/>
    <p:sldId id="270" r:id="rId7"/>
    <p:sldId id="279" r:id="rId8"/>
    <p:sldId id="275" r:id="rId9"/>
    <p:sldId id="278" r:id="rId10"/>
    <p:sldId id="276" r:id="rId11"/>
    <p:sldId id="280" r:id="rId12"/>
    <p:sldId id="281" r:id="rId13"/>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15" userDrawn="1">
          <p15:clr>
            <a:srgbClr val="A4A3A4"/>
          </p15:clr>
        </p15:guide>
        <p15:guide id="2" orient="horz" pos="1214" userDrawn="1">
          <p15:clr>
            <a:srgbClr val="A4A3A4"/>
          </p15:clr>
        </p15:guide>
        <p15:guide id="3" orient="horz" pos="1625" userDrawn="1">
          <p15:clr>
            <a:srgbClr val="A4A3A4"/>
          </p15:clr>
        </p15:guide>
        <p15:guide id="4" pos="5442" userDrawn="1">
          <p15:clr>
            <a:srgbClr val="A4A3A4"/>
          </p15:clr>
        </p15:guide>
        <p15:guide id="5" pos="2721" userDrawn="1">
          <p15:clr>
            <a:srgbClr val="A4A3A4"/>
          </p15:clr>
        </p15:guide>
        <p15:guide id="6" pos="318" userDrawn="1">
          <p15:clr>
            <a:srgbClr val="A4A3A4"/>
          </p15:clr>
        </p15:guide>
        <p15:guide id="7" pos="2881" userDrawn="1">
          <p15:clr>
            <a:srgbClr val="A4A3A4"/>
          </p15:clr>
        </p15:guide>
        <p15:guide id="8" orient="horz" pos="1452" userDrawn="1">
          <p15:clr>
            <a:srgbClr val="A4A3A4"/>
          </p15:clr>
        </p15:guide>
        <p15:guide id="9" pos="11" userDrawn="1">
          <p15:clr>
            <a:srgbClr val="A4A3A4"/>
          </p15:clr>
        </p15:guide>
        <p15:guide id="10" pos="31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6" autoAdjust="0"/>
    <p:restoredTop sz="95332" autoAdjust="0"/>
  </p:normalViewPr>
  <p:slideViewPr>
    <p:cSldViewPr snapToGrid="0" snapToObjects="1">
      <p:cViewPr varScale="1">
        <p:scale>
          <a:sx n="83" d="100"/>
          <a:sy n="83" d="100"/>
        </p:scale>
        <p:origin x="1565" y="58"/>
      </p:cViewPr>
      <p:guideLst>
        <p:guide orient="horz" pos="4015"/>
        <p:guide orient="horz" pos="1214"/>
        <p:guide orient="horz" pos="1625"/>
        <p:guide pos="5442"/>
        <p:guide pos="2721"/>
        <p:guide pos="318"/>
        <p:guide pos="2881"/>
        <p:guide orient="horz" pos="1452"/>
        <p:guide pos="11"/>
        <p:guide pos="3161"/>
      </p:guideLst>
    </p:cSldViewPr>
  </p:slideViewPr>
  <p:outlineViewPr>
    <p:cViewPr>
      <p:scale>
        <a:sx n="33" d="100"/>
        <a:sy n="33" d="100"/>
      </p:scale>
      <p:origin x="0" y="-4128"/>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3A38E9EB-7419-8346-9FFF-EF958D4217BA}" type="datetimeFigureOut">
              <a:rPr lang="en-US" smtClean="0"/>
              <a:t>6/26/2020</a:t>
            </a:fld>
            <a:endParaRPr lang="en-US" dirty="0"/>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7F895CDD-DA5B-8948-8DDC-F3F2F1B19F1B}" type="slidenum">
              <a:rPr lang="en-US" smtClean="0"/>
              <a:t>‹#›</a:t>
            </a:fld>
            <a:endParaRPr lang="en-US" dirty="0"/>
          </a:p>
        </p:txBody>
      </p:sp>
    </p:spTree>
    <p:extLst>
      <p:ext uri="{BB962C8B-B14F-4D97-AF65-F5344CB8AC3E}">
        <p14:creationId xmlns:p14="http://schemas.microsoft.com/office/powerpoint/2010/main" val="1469568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76C96D5A-3BCC-814A-9DBC-8E69ECE82CBE}" type="datetimeFigureOut">
              <a:rPr lang="en-US" smtClean="0"/>
              <a:t>6/26/2020</a:t>
            </a:fld>
            <a:endParaRPr lang="en-US"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0A89E456-6704-1348-BE53-5EB6698F2CBF}" type="slidenum">
              <a:rPr lang="en-US" smtClean="0"/>
              <a:t>‹#›</a:t>
            </a:fld>
            <a:endParaRPr lang="en-US" dirty="0"/>
          </a:p>
        </p:txBody>
      </p:sp>
    </p:spTree>
    <p:extLst>
      <p:ext uri="{BB962C8B-B14F-4D97-AF65-F5344CB8AC3E}">
        <p14:creationId xmlns:p14="http://schemas.microsoft.com/office/powerpoint/2010/main" val="2333131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eaLnBrk="1" hangingPunct="1">
              <a:spcBef>
                <a:spcPct val="0"/>
              </a:spcBef>
            </a:pPr>
            <a:r>
              <a:rPr lang="en-GB" dirty="0" smtClean="0"/>
              <a:t>Introduce</a:t>
            </a:r>
            <a:r>
              <a:rPr lang="en-GB" baseline="0" dirty="0" smtClean="0"/>
              <a:t> your pupils to the fascinating country of Brazil through this interactive quiz.</a:t>
            </a:r>
            <a:endParaRPr lang="en-GB" dirty="0" smtClean="0"/>
          </a:p>
          <a:p>
            <a:pPr eaLnBrk="1" hangingPunct="1">
              <a:spcBef>
                <a:spcPct val="0"/>
              </a:spcBef>
            </a:pPr>
            <a:endParaRPr lang="en-GB" b="0" dirty="0" smtClean="0"/>
          </a:p>
          <a:p>
            <a:pPr eaLnBrk="1" hangingPunct="1">
              <a:spcBef>
                <a:spcPct val="0"/>
              </a:spcBef>
            </a:pPr>
            <a:r>
              <a:rPr lang="en-GB" baseline="0" dirty="0" smtClean="0"/>
              <a:t>Photo: Rio de Janeiro</a:t>
            </a:r>
            <a:r>
              <a:rPr lang="en-GB" baseline="0" smtClean="0"/>
              <a:t>, Brazil - Jenny </a:t>
            </a:r>
            <a:r>
              <a:rPr lang="en-GB" baseline="0" dirty="0" smtClean="0"/>
              <a:t>Matthews/ActionAid.</a:t>
            </a:r>
          </a:p>
        </p:txBody>
      </p:sp>
      <p:sp>
        <p:nvSpPr>
          <p:cNvPr id="4" name="Slide Number Placeholder 3"/>
          <p:cNvSpPr>
            <a:spLocks noGrp="1"/>
          </p:cNvSpPr>
          <p:nvPr>
            <p:ph type="sldNum" sz="quarter" idx="10"/>
          </p:nvPr>
        </p:nvSpPr>
        <p:spPr/>
        <p:txBody>
          <a:bodyPr/>
          <a:lstStyle/>
          <a:p>
            <a:fld id="{0A89E456-6704-1348-BE53-5EB6698F2CBF}" type="slidenum">
              <a:rPr lang="en-US" smtClean="0"/>
              <a:t>1</a:t>
            </a:fld>
            <a:endParaRPr lang="en-US" dirty="0"/>
          </a:p>
        </p:txBody>
      </p:sp>
    </p:spTree>
    <p:extLst>
      <p:ext uri="{BB962C8B-B14F-4D97-AF65-F5344CB8AC3E}">
        <p14:creationId xmlns:p14="http://schemas.microsoft.com/office/powerpoint/2010/main" val="416655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mn-ea"/>
                <a:cs typeface="+mn-cs"/>
              </a:rPr>
              <a:t>Answer: South America.</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South</a:t>
            </a:r>
            <a:r>
              <a:rPr lang="en-GB" sz="1200" kern="1200" baseline="0" dirty="0" smtClean="0">
                <a:solidFill>
                  <a:schemeClr val="tx1"/>
                </a:solidFill>
                <a:effectLst/>
                <a:latin typeface="Arial" charset="0"/>
                <a:ea typeface="+mn-ea"/>
                <a:cs typeface="+mn-cs"/>
              </a:rPr>
              <a:t> America is</a:t>
            </a:r>
            <a:r>
              <a:rPr lang="en-GB" sz="1200" kern="1200" dirty="0" smtClean="0">
                <a:solidFill>
                  <a:schemeClr val="tx1"/>
                </a:solidFill>
                <a:effectLst/>
                <a:latin typeface="Arial" charset="0"/>
                <a:ea typeface="+mn-ea"/>
                <a:cs typeface="+mn-cs"/>
              </a:rPr>
              <a:t> home to the world’s highest waterfall, Angel Falls in Venezuela; the largest river (by volume), the Amazon River; the longest mountain range, the Andes;</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the driest place on earth, the Atacama Desert; the largest rainforest, the Amazon Rainforest</a:t>
            </a:r>
            <a:r>
              <a:rPr lang="en-GB" sz="1200" kern="1200" baseline="0" dirty="0" smtClean="0">
                <a:solidFill>
                  <a:schemeClr val="tx1"/>
                </a:solidFill>
                <a:effectLst/>
                <a:latin typeface="Arial" charset="0"/>
                <a:ea typeface="+mn-ea"/>
                <a:cs typeface="+mn-cs"/>
              </a:rPr>
              <a:t> and </a:t>
            </a:r>
            <a:r>
              <a:rPr lang="en-GB" sz="1200" kern="1200" dirty="0" smtClean="0">
                <a:solidFill>
                  <a:schemeClr val="tx1"/>
                </a:solidFill>
                <a:effectLst/>
                <a:latin typeface="Arial" charset="0"/>
                <a:ea typeface="+mn-ea"/>
                <a:cs typeface="+mn-cs"/>
              </a:rPr>
              <a:t>the highest capital city, La Paz, Bolivia.</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Brazil is</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the largest country in South America, covering around half of the continent’s land area and population. </a:t>
            </a:r>
            <a:r>
              <a:rPr lang="en-GB" sz="1200" kern="1200" baseline="0" dirty="0" smtClean="0">
                <a:solidFill>
                  <a:schemeClr val="tx1"/>
                </a:solidFill>
                <a:effectLst/>
                <a:latin typeface="Arial" charset="0"/>
                <a:ea typeface="+mn-ea"/>
                <a:cs typeface="+mn-cs"/>
              </a:rPr>
              <a:t> It is also the longest country in the World. </a:t>
            </a:r>
            <a:r>
              <a:rPr lang="en-GB" sz="1200" kern="1200" dirty="0" smtClean="0">
                <a:solidFill>
                  <a:schemeClr val="tx1"/>
                </a:solidFill>
                <a:effectLst/>
                <a:latin typeface="Arial" charset="0"/>
                <a:ea typeface="+mn-ea"/>
                <a:cs typeface="+mn-cs"/>
              </a:rPr>
              <a:t>Ecuador and Chile</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are the only South American countries that do not share a border with Brazil.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Brazil is</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the only Portuguese speaking country in the Americas (and the largest Portuguese speaking country</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in the world.)</a:t>
            </a:r>
          </a:p>
        </p:txBody>
      </p:sp>
      <p:sp>
        <p:nvSpPr>
          <p:cNvPr id="4" name="Slide Number Placeholder 3"/>
          <p:cNvSpPr>
            <a:spLocks noGrp="1"/>
          </p:cNvSpPr>
          <p:nvPr>
            <p:ph type="sldNum" sz="quarter" idx="10"/>
          </p:nvPr>
        </p:nvSpPr>
        <p:spPr/>
        <p:txBody>
          <a:bodyPr/>
          <a:lstStyle/>
          <a:p>
            <a:fld id="{0A89E456-6704-1348-BE53-5EB6698F2CBF}" type="slidenum">
              <a:rPr lang="en-US" smtClean="0"/>
              <a:t>2</a:t>
            </a:fld>
            <a:endParaRPr lang="en-US" dirty="0"/>
          </a:p>
        </p:txBody>
      </p:sp>
    </p:spTree>
    <p:extLst>
      <p:ext uri="{BB962C8B-B14F-4D97-AF65-F5344CB8AC3E}">
        <p14:creationId xmlns:p14="http://schemas.microsoft.com/office/powerpoint/2010/main" val="212226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b="1" dirty="0" smtClean="0"/>
              <a:t>Answer: C. The </a:t>
            </a:r>
            <a:r>
              <a:rPr lang="en-GB" b="1" dirty="0" err="1" smtClean="0"/>
              <a:t>Brazilwood</a:t>
            </a:r>
            <a:r>
              <a:rPr lang="en-GB" b="1" dirty="0" smtClean="0"/>
              <a:t>.</a:t>
            </a:r>
          </a:p>
          <a:p>
            <a:endParaRPr lang="en-GB" baseline="0" dirty="0" smtClean="0"/>
          </a:p>
          <a:p>
            <a:r>
              <a:rPr lang="en-GB" baseline="0" dirty="0" smtClean="0"/>
              <a:t>Brazil </a:t>
            </a:r>
            <a:r>
              <a:rPr lang="en-GB" dirty="0" smtClean="0"/>
              <a:t>got its name from a tree</a:t>
            </a:r>
            <a:r>
              <a:rPr lang="en-GB" baseline="0" dirty="0" smtClean="0"/>
              <a:t> -</a:t>
            </a:r>
            <a:r>
              <a:rPr lang="en-GB" dirty="0" smtClean="0"/>
              <a:t> the “</a:t>
            </a:r>
            <a:r>
              <a:rPr lang="en-GB" dirty="0" err="1" smtClean="0"/>
              <a:t>Brazilwood</a:t>
            </a:r>
            <a:r>
              <a:rPr lang="en-GB" dirty="0" smtClean="0"/>
              <a:t>”.</a:t>
            </a:r>
            <a:r>
              <a:rPr lang="en-GB" baseline="0" dirty="0" smtClean="0"/>
              <a:t> The </a:t>
            </a:r>
            <a:r>
              <a:rPr lang="en-GB" baseline="0" dirty="0" err="1" smtClean="0"/>
              <a:t>Brazilwood</a:t>
            </a:r>
            <a:r>
              <a:rPr lang="en-GB" baseline="0" dirty="0" smtClean="0"/>
              <a:t> </a:t>
            </a:r>
            <a:r>
              <a:rPr lang="en-GB" dirty="0" smtClean="0"/>
              <a:t>was grown along Brazil's coast</a:t>
            </a:r>
            <a:r>
              <a:rPr lang="en-GB" baseline="0" dirty="0" smtClean="0"/>
              <a:t> and </a:t>
            </a:r>
            <a:r>
              <a:rPr lang="en-GB" dirty="0" smtClean="0"/>
              <a:t>was the</a:t>
            </a:r>
            <a:r>
              <a:rPr lang="en-GB" baseline="0" dirty="0" smtClean="0"/>
              <a:t> first product to be sold to other countries.</a:t>
            </a:r>
          </a:p>
          <a:p>
            <a:endParaRPr lang="en-GB" dirty="0" smtClean="0"/>
          </a:p>
          <a:p>
            <a:r>
              <a:rPr lang="en-GB" dirty="0" smtClean="0"/>
              <a:t>Photo:</a:t>
            </a:r>
            <a:r>
              <a:rPr lang="en-GB" baseline="0" dirty="0" smtClean="0"/>
              <a:t> Wikimedia Commons.</a:t>
            </a:r>
          </a:p>
        </p:txBody>
      </p:sp>
      <p:sp>
        <p:nvSpPr>
          <p:cNvPr id="4" name="Slide Number Placeholder 3"/>
          <p:cNvSpPr>
            <a:spLocks noGrp="1"/>
          </p:cNvSpPr>
          <p:nvPr>
            <p:ph type="sldNum" sz="quarter" idx="10"/>
          </p:nvPr>
        </p:nvSpPr>
        <p:spPr/>
        <p:txBody>
          <a:bodyPr/>
          <a:lstStyle/>
          <a:p>
            <a:fld id="{0A89E456-6704-1348-BE53-5EB6698F2CBF}" type="slidenum">
              <a:rPr lang="en-US" smtClean="0"/>
              <a:t>3</a:t>
            </a:fld>
            <a:endParaRPr lang="en-US" dirty="0"/>
          </a:p>
        </p:txBody>
      </p:sp>
    </p:spTree>
    <p:extLst>
      <p:ext uri="{BB962C8B-B14F-4D97-AF65-F5344CB8AC3E}">
        <p14:creationId xmlns:p14="http://schemas.microsoft.com/office/powerpoint/2010/main" val="176274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b="1" dirty="0" smtClean="0"/>
              <a:t>Answer: Brasília.</a:t>
            </a:r>
          </a:p>
          <a:p>
            <a:endParaRPr lang="en-GB" dirty="0" smtClean="0"/>
          </a:p>
          <a:p>
            <a:r>
              <a:rPr lang="en-GB" dirty="0" smtClean="0"/>
              <a:t>The capital city is located among the Brazilian Highlands in the country's Central-West region. The</a:t>
            </a:r>
            <a:r>
              <a:rPr lang="en-GB" baseline="0" dirty="0" smtClean="0"/>
              <a:t> city</a:t>
            </a:r>
            <a:r>
              <a:rPr lang="en-GB" dirty="0" smtClean="0"/>
              <a:t> was founded in</a:t>
            </a:r>
            <a:r>
              <a:rPr lang="en-GB" baseline="0" dirty="0" smtClean="0"/>
              <a:t> </a:t>
            </a:r>
            <a:r>
              <a:rPr lang="en-GB" dirty="0" smtClean="0"/>
              <a:t>1960 to serve as the new national capital. Brasília had an estimated population of 2,789,761 in 2013, making it the 4th most populous city in Brazil.</a:t>
            </a:r>
          </a:p>
          <a:p>
            <a:endParaRPr lang="en-GB" dirty="0" smtClean="0"/>
          </a:p>
          <a:p>
            <a:r>
              <a:rPr lang="en-GB" dirty="0" smtClean="0"/>
              <a:t>Maps:</a:t>
            </a:r>
            <a:r>
              <a:rPr lang="en-GB" baseline="0" dirty="0" smtClean="0"/>
              <a:t> both Wikimedia Commons.</a:t>
            </a:r>
            <a:endParaRPr lang="en-GB" dirty="0"/>
          </a:p>
        </p:txBody>
      </p:sp>
      <p:sp>
        <p:nvSpPr>
          <p:cNvPr id="4" name="Slide Number Placeholder 3"/>
          <p:cNvSpPr>
            <a:spLocks noGrp="1"/>
          </p:cNvSpPr>
          <p:nvPr>
            <p:ph type="sldNum" sz="quarter" idx="10"/>
          </p:nvPr>
        </p:nvSpPr>
        <p:spPr/>
        <p:txBody>
          <a:bodyPr/>
          <a:lstStyle/>
          <a:p>
            <a:fld id="{0A89E456-6704-1348-BE53-5EB6698F2CBF}" type="slidenum">
              <a:rPr lang="en-US" smtClean="0"/>
              <a:t>4</a:t>
            </a:fld>
            <a:endParaRPr lang="en-US" dirty="0"/>
          </a:p>
        </p:txBody>
      </p:sp>
    </p:spTree>
    <p:extLst>
      <p:ext uri="{BB962C8B-B14F-4D97-AF65-F5344CB8AC3E}">
        <p14:creationId xmlns:p14="http://schemas.microsoft.com/office/powerpoint/2010/main" val="176081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b="1" dirty="0" smtClean="0"/>
              <a:t>Answer:</a:t>
            </a:r>
            <a:r>
              <a:rPr lang="en-GB" b="1" baseline="0" dirty="0" smtClean="0"/>
              <a:t> B.</a:t>
            </a:r>
          </a:p>
          <a:p>
            <a:endParaRPr lang="en-GB" baseline="0" dirty="0" smtClean="0"/>
          </a:p>
          <a:p>
            <a:r>
              <a:rPr lang="en-GB" dirty="0" smtClean="0"/>
              <a:t>Brazil officially adopted this design for its national flag on November 19, 1889.</a:t>
            </a:r>
            <a:r>
              <a:rPr lang="en-GB" baseline="0" dirty="0" smtClean="0"/>
              <a:t> </a:t>
            </a:r>
          </a:p>
          <a:p>
            <a:endParaRPr lang="en-GB" baseline="0" dirty="0" smtClean="0"/>
          </a:p>
          <a:p>
            <a:r>
              <a:rPr lang="en-GB" baseline="0" dirty="0" smtClean="0"/>
              <a:t>The green square and yellow rhombus, representing the forests and mineral wealth of Brazil, were preserved from the original flag. The colours also represent the reigning House of Braganza and the House of the Consort of the first emperor, Habsburg. The blue circle replaced the arms of the Empire of Brazil and contains 27 white five-pointed stars. Their positions reflect the sky over Rio de Janeiro on November 15, 1889 and each star represents a specific State, plus one for the Federal District.</a:t>
            </a:r>
          </a:p>
          <a:p>
            <a:endParaRPr lang="en-GB" dirty="0" smtClean="0"/>
          </a:p>
          <a:p>
            <a:r>
              <a:rPr lang="en-GB" dirty="0" smtClean="0"/>
              <a:t>The motto "</a:t>
            </a:r>
            <a:r>
              <a:rPr lang="en-GB" dirty="0" err="1" smtClean="0"/>
              <a:t>Ordem</a:t>
            </a:r>
            <a:r>
              <a:rPr lang="en-GB" dirty="0" smtClean="0"/>
              <a:t> e Progresso" ("Order and Progress") i</a:t>
            </a:r>
            <a:r>
              <a:rPr lang="en-GB" baseline="0" dirty="0" smtClean="0"/>
              <a:t>s </a:t>
            </a:r>
            <a:r>
              <a:rPr lang="en-GB" dirty="0" smtClean="0"/>
              <a:t>inspired by </a:t>
            </a:r>
            <a:r>
              <a:rPr lang="en-GB" dirty="0" err="1" smtClean="0"/>
              <a:t>Auguste</a:t>
            </a:r>
            <a:r>
              <a:rPr lang="en-GB" dirty="0" smtClean="0"/>
              <a:t> Comte's motto of positivism: </a:t>
            </a:r>
          </a:p>
          <a:p>
            <a:endParaRPr lang="en-GB" dirty="0" smtClean="0"/>
          </a:p>
          <a:p>
            <a:r>
              <a:rPr lang="en-GB" dirty="0" smtClean="0"/>
              <a:t>"</a:t>
            </a:r>
            <a:r>
              <a:rPr lang="en-GB" dirty="0" err="1" smtClean="0"/>
              <a:t>L’amour</a:t>
            </a:r>
            <a:r>
              <a:rPr lang="en-GB" dirty="0" smtClean="0"/>
              <a:t> pour </a:t>
            </a:r>
            <a:r>
              <a:rPr lang="en-GB" dirty="0" err="1" smtClean="0"/>
              <a:t>principe</a:t>
            </a:r>
            <a:r>
              <a:rPr lang="en-GB" dirty="0" smtClean="0"/>
              <a:t> et </a:t>
            </a:r>
            <a:r>
              <a:rPr lang="en-GB" dirty="0" err="1" smtClean="0"/>
              <a:t>l’ordre</a:t>
            </a:r>
            <a:r>
              <a:rPr lang="en-GB" dirty="0" smtClean="0"/>
              <a:t> pour base; le </a:t>
            </a:r>
            <a:r>
              <a:rPr lang="en-GB" dirty="0" err="1" smtClean="0"/>
              <a:t>progrès</a:t>
            </a:r>
            <a:r>
              <a:rPr lang="en-GB" dirty="0" smtClean="0"/>
              <a:t> pour but" ("Love as a principle and order as the basis; progress as the goal").</a:t>
            </a:r>
          </a:p>
          <a:p>
            <a:endParaRPr lang="en-GB" dirty="0"/>
          </a:p>
        </p:txBody>
      </p:sp>
      <p:sp>
        <p:nvSpPr>
          <p:cNvPr id="4" name="Slide Number Placeholder 3"/>
          <p:cNvSpPr>
            <a:spLocks noGrp="1"/>
          </p:cNvSpPr>
          <p:nvPr>
            <p:ph type="sldNum" sz="quarter" idx="10"/>
          </p:nvPr>
        </p:nvSpPr>
        <p:spPr/>
        <p:txBody>
          <a:bodyPr/>
          <a:lstStyle/>
          <a:p>
            <a:fld id="{0A89E456-6704-1348-BE53-5EB6698F2CBF}" type="slidenum">
              <a:rPr lang="en-US" smtClean="0"/>
              <a:t>5</a:t>
            </a:fld>
            <a:endParaRPr lang="en-US" dirty="0"/>
          </a:p>
        </p:txBody>
      </p:sp>
    </p:spTree>
    <p:extLst>
      <p:ext uri="{BB962C8B-B14F-4D97-AF65-F5344CB8AC3E}">
        <p14:creationId xmlns:p14="http://schemas.microsoft.com/office/powerpoint/2010/main" val="77898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b="1" dirty="0" smtClean="0"/>
              <a:t>Answer:</a:t>
            </a:r>
            <a:r>
              <a:rPr lang="en-GB" b="1" baseline="0" dirty="0" smtClean="0"/>
              <a:t> C. </a:t>
            </a:r>
            <a:r>
              <a:rPr lang="en-GB" b="1" baseline="0" dirty="0" err="1" smtClean="0"/>
              <a:t>Olá</a:t>
            </a:r>
            <a:r>
              <a:rPr lang="en-GB" b="1" baseline="0" dirty="0" smtClean="0"/>
              <a:t>.</a:t>
            </a:r>
          </a:p>
          <a:p>
            <a:endParaRPr lang="en-GB" dirty="0" smtClean="0"/>
          </a:p>
          <a:p>
            <a:r>
              <a:rPr lang="en-GB" dirty="0" smtClean="0"/>
              <a:t>Bonjour is ‘hello’</a:t>
            </a:r>
            <a:r>
              <a:rPr lang="en-GB" baseline="0" dirty="0" smtClean="0"/>
              <a:t> in French while </a:t>
            </a:r>
            <a:r>
              <a:rPr lang="en-GB" baseline="0" dirty="0" err="1" smtClean="0"/>
              <a:t>tchau</a:t>
            </a:r>
            <a:r>
              <a:rPr lang="en-GB" baseline="0" dirty="0" smtClean="0"/>
              <a:t> means ‘bye’ in Portuguese (adapted from the Italian word ciao).</a:t>
            </a:r>
            <a:endParaRPr lang="en-GB" dirty="0" smtClean="0"/>
          </a:p>
          <a:p>
            <a:endParaRPr lang="en-GB" dirty="0" smtClean="0"/>
          </a:p>
          <a:p>
            <a:r>
              <a:rPr lang="en-GB" dirty="0" smtClean="0"/>
              <a:t>Photo: Jenny Matthews/ActionAid.</a:t>
            </a:r>
          </a:p>
        </p:txBody>
      </p:sp>
      <p:sp>
        <p:nvSpPr>
          <p:cNvPr id="4" name="Slide Number Placeholder 3"/>
          <p:cNvSpPr>
            <a:spLocks noGrp="1"/>
          </p:cNvSpPr>
          <p:nvPr>
            <p:ph type="sldNum" sz="quarter" idx="10"/>
          </p:nvPr>
        </p:nvSpPr>
        <p:spPr/>
        <p:txBody>
          <a:bodyPr/>
          <a:lstStyle/>
          <a:p>
            <a:fld id="{0A89E456-6704-1348-BE53-5EB6698F2CBF}" type="slidenum">
              <a:rPr lang="en-US" smtClean="0"/>
              <a:t>6</a:t>
            </a:fld>
            <a:endParaRPr lang="en-US" dirty="0"/>
          </a:p>
        </p:txBody>
      </p:sp>
    </p:spTree>
    <p:extLst>
      <p:ext uri="{BB962C8B-B14F-4D97-AF65-F5344CB8AC3E}">
        <p14:creationId xmlns:p14="http://schemas.microsoft.com/office/powerpoint/2010/main" val="176081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indent="0">
              <a:buNone/>
            </a:pPr>
            <a:r>
              <a:rPr lang="en-GB" b="1" dirty="0" smtClean="0"/>
              <a:t>A. 85% of Brazil’s population live in urban areas.</a:t>
            </a:r>
          </a:p>
          <a:p>
            <a:pPr marL="0" indent="0">
              <a:buNone/>
            </a:pPr>
            <a:endParaRPr lang="en-GB" dirty="0" smtClean="0"/>
          </a:p>
          <a:p>
            <a:pPr marL="0" indent="0">
              <a:buNone/>
            </a:pPr>
            <a:r>
              <a:rPr lang="en-GB" baseline="0" dirty="0" smtClean="0"/>
              <a:t>Of that percentage, a large number of people from the big cities live in favelas - 1.1 million of Brazil’s poor. O</a:t>
            </a:r>
            <a:r>
              <a:rPr lang="en-GB" dirty="0" smtClean="0"/>
              <a:t>ne in five Rio de Janeiro residents lives in a favela. </a:t>
            </a:r>
          </a:p>
          <a:p>
            <a:pPr marL="0" indent="0">
              <a:buNone/>
            </a:pPr>
            <a:endParaRPr lang="en-GB" dirty="0" smtClean="0"/>
          </a:p>
          <a:p>
            <a:r>
              <a:rPr lang="en-GB" dirty="0" smtClean="0"/>
              <a:t>Source: http://</a:t>
            </a:r>
            <a:r>
              <a:rPr lang="en-GB" dirty="0" err="1" smtClean="0"/>
              <a:t>apps.who.int</a:t>
            </a:r>
            <a:r>
              <a:rPr lang="en-GB" dirty="0" smtClean="0"/>
              <a:t>/</a:t>
            </a:r>
            <a:r>
              <a:rPr lang="en-GB" dirty="0" err="1" smtClean="0"/>
              <a:t>gho</a:t>
            </a:r>
            <a:r>
              <a:rPr lang="en-GB" dirty="0" smtClean="0"/>
              <a:t>/data/</a:t>
            </a:r>
            <a:r>
              <a:rPr lang="en-GB" dirty="0" err="1" smtClean="0"/>
              <a:t>node.country.country</a:t>
            </a:r>
            <a:r>
              <a:rPr lang="en-GB" dirty="0" smtClean="0"/>
              <a:t>-BRA</a:t>
            </a:r>
          </a:p>
          <a:p>
            <a:endParaRPr lang="en-GB" dirty="0" smtClean="0"/>
          </a:p>
          <a:p>
            <a:r>
              <a:rPr lang="en-GB" dirty="0" smtClean="0"/>
              <a:t>Photo: Heliopolis, Sao Paulo, Brazil.</a:t>
            </a:r>
            <a:r>
              <a:rPr lang="en-GB" baseline="0" dirty="0" smtClean="0"/>
              <a:t> </a:t>
            </a:r>
            <a:r>
              <a:rPr lang="en-GB" dirty="0" smtClean="0"/>
              <a:t>Eduardo Martino/</a:t>
            </a:r>
            <a:r>
              <a:rPr lang="en-GB" dirty="0" err="1" smtClean="0"/>
              <a:t>Documentography</a:t>
            </a:r>
            <a:r>
              <a:rPr lang="en-GB" dirty="0" smtClean="0"/>
              <a:t>/ActionAid.</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89E456-6704-1348-BE53-5EB6698F2CBF}" type="slidenum">
              <a:rPr lang="en-US" smtClean="0"/>
              <a:t>7</a:t>
            </a:fld>
            <a:endParaRPr lang="en-US" dirty="0"/>
          </a:p>
        </p:txBody>
      </p:sp>
    </p:spTree>
    <p:extLst>
      <p:ext uri="{BB962C8B-B14F-4D97-AF65-F5344CB8AC3E}">
        <p14:creationId xmlns:p14="http://schemas.microsoft.com/office/powerpoint/2010/main" val="351355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r>
              <a:rPr lang="en-GB" b="1" dirty="0" smtClean="0"/>
              <a:t>Answer: A. Football.</a:t>
            </a:r>
          </a:p>
          <a:p>
            <a:endParaRPr lang="en-GB" dirty="0" smtClean="0"/>
          </a:p>
          <a:p>
            <a:r>
              <a:rPr lang="en-GB" dirty="0" smtClean="0"/>
              <a:t>Football is the most popular sport in Brazil. The Brazilian national soccer team</a:t>
            </a:r>
            <a:r>
              <a:rPr lang="en-GB" baseline="0" dirty="0" smtClean="0"/>
              <a:t> </a:t>
            </a:r>
            <a:r>
              <a:rPr lang="en-GB" dirty="0" smtClean="0"/>
              <a:t>has won the FIFA World Cup a record 5 times: in 1958, 1962, 1970, 1994, and 2002.</a:t>
            </a:r>
            <a:r>
              <a:rPr lang="en-GB" baseline="0" dirty="0" smtClean="0"/>
              <a:t> It</a:t>
            </a:r>
            <a:r>
              <a:rPr lang="en-GB" dirty="0" smtClean="0"/>
              <a:t> is the only team to succeed in qualifying for every FIFA World Cup competition ever held.</a:t>
            </a:r>
          </a:p>
          <a:p>
            <a:endParaRPr lang="en-GB" dirty="0" smtClean="0"/>
          </a:p>
          <a:p>
            <a:r>
              <a:rPr lang="en-GB" dirty="0" smtClean="0"/>
              <a:t>Capoeira is an Afro-Brazilian martial art that is very popular in Brazil.</a:t>
            </a:r>
            <a:r>
              <a:rPr lang="en-GB" baseline="0" dirty="0" smtClean="0"/>
              <a:t> It </a:t>
            </a:r>
            <a:r>
              <a:rPr lang="en-GB" dirty="0" smtClean="0"/>
              <a:t>combines elements of dance and music.</a:t>
            </a:r>
            <a:r>
              <a:rPr lang="en-GB" baseline="0" dirty="0" smtClean="0"/>
              <a:t> </a:t>
            </a:r>
            <a:r>
              <a:rPr lang="en-GB" dirty="0" smtClean="0"/>
              <a:t>It is a culturally significant sport</a:t>
            </a:r>
            <a:r>
              <a:rPr lang="en-GB" baseline="0" dirty="0" smtClean="0"/>
              <a:t> </a:t>
            </a:r>
            <a:r>
              <a:rPr lang="en-GB" dirty="0" smtClean="0"/>
              <a:t>developed in colonial times by slaves. </a:t>
            </a:r>
          </a:p>
          <a:p>
            <a:endParaRPr lang="en-GB" dirty="0" smtClean="0"/>
          </a:p>
          <a:p>
            <a:r>
              <a:rPr lang="en-GB" dirty="0" err="1" smtClean="0"/>
              <a:t>Footvolley</a:t>
            </a:r>
            <a:r>
              <a:rPr lang="en-GB" dirty="0" smtClean="0"/>
              <a:t> is one of the most popular beach sports in Brazil.</a:t>
            </a:r>
            <a:r>
              <a:rPr lang="en-GB" baseline="0" dirty="0" smtClean="0"/>
              <a:t> </a:t>
            </a:r>
            <a:r>
              <a:rPr lang="en-GB" dirty="0" smtClean="0"/>
              <a:t>It is a mix of football and volleyball, where the players must use their feet and head to get the ball over the net and into the opponent's court.</a:t>
            </a:r>
          </a:p>
          <a:p>
            <a:endParaRPr lang="en-GB" dirty="0" smtClean="0"/>
          </a:p>
          <a:p>
            <a:r>
              <a:rPr lang="en-GB" dirty="0" smtClean="0"/>
              <a:t>Photo: Children playing football at the Casa da </a:t>
            </a:r>
            <a:r>
              <a:rPr lang="en-GB" dirty="0" err="1" smtClean="0"/>
              <a:t>Cultura</a:t>
            </a:r>
            <a:r>
              <a:rPr lang="en-GB" dirty="0" smtClean="0"/>
              <a:t> in São </a:t>
            </a:r>
            <a:r>
              <a:rPr lang="en-GB" dirty="0" err="1" smtClean="0"/>
              <a:t>João</a:t>
            </a:r>
            <a:r>
              <a:rPr lang="en-GB" dirty="0" smtClean="0"/>
              <a:t> de Meriti, Brazil. Credit: Eduardo Martino/</a:t>
            </a:r>
            <a:r>
              <a:rPr lang="en-GB" dirty="0" err="1" smtClean="0"/>
              <a:t>Documentography</a:t>
            </a:r>
            <a:r>
              <a:rPr lang="en-GB" dirty="0" smtClean="0"/>
              <a:t>/ActionAid.</a:t>
            </a:r>
          </a:p>
        </p:txBody>
      </p:sp>
      <p:sp>
        <p:nvSpPr>
          <p:cNvPr id="4" name="Slide Number Placeholder 3"/>
          <p:cNvSpPr>
            <a:spLocks noGrp="1"/>
          </p:cNvSpPr>
          <p:nvPr>
            <p:ph type="sldNum" sz="quarter" idx="10"/>
          </p:nvPr>
        </p:nvSpPr>
        <p:spPr/>
        <p:txBody>
          <a:bodyPr/>
          <a:lstStyle/>
          <a:p>
            <a:fld id="{0A89E456-6704-1348-BE53-5EB6698F2CBF}" type="slidenum">
              <a:rPr lang="en-US" smtClean="0"/>
              <a:t>8</a:t>
            </a:fld>
            <a:endParaRPr lang="en-US" dirty="0"/>
          </a:p>
        </p:txBody>
      </p:sp>
    </p:spTree>
    <p:extLst>
      <p:ext uri="{BB962C8B-B14F-4D97-AF65-F5344CB8AC3E}">
        <p14:creationId xmlns:p14="http://schemas.microsoft.com/office/powerpoint/2010/main" val="176081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89E456-6704-1348-BE53-5EB6698F2CBF}" type="slidenum">
              <a:rPr lang="en-US" smtClean="0"/>
              <a:t>9</a:t>
            </a:fld>
            <a:endParaRPr lang="en-US" dirty="0"/>
          </a:p>
        </p:txBody>
      </p:sp>
    </p:spTree>
    <p:extLst>
      <p:ext uri="{BB962C8B-B14F-4D97-AF65-F5344CB8AC3E}">
        <p14:creationId xmlns:p14="http://schemas.microsoft.com/office/powerpoint/2010/main" val="1760819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4445D9-62B9-1243-9E50-F261F3000868}" type="datetime2">
              <a:rPr lang="en-GB" smtClean="0"/>
              <a:pPr/>
              <a:t>Friday, 26 June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6" name="Picture 25"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0"/>
            <a:ext cx="2894342" cy="2230706"/>
          </a:xfrm>
          <a:prstGeom prst="rect">
            <a:avLst/>
          </a:prstGeom>
        </p:spPr>
      </p:pic>
    </p:spTree>
    <p:extLst>
      <p:ext uri="{BB962C8B-B14F-4D97-AF65-F5344CB8AC3E}">
        <p14:creationId xmlns:p14="http://schemas.microsoft.com/office/powerpoint/2010/main" val="8115216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103048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114612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1236015"/>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634026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1566380"/>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767222387"/>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436578"/>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Full Ble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a:solidFill>
            <a:schemeClr val="bg1">
              <a:lumMod val="85000"/>
            </a:schemeClr>
          </a:solidFill>
        </p:spPr>
        <p:txBody>
          <a:bodyPr anchor="ctr" anchorCtr="0"/>
          <a:lstStyle>
            <a:lvl1pPr marL="0" indent="0" algn="ctr">
              <a:spcBef>
                <a:spcPts val="0"/>
              </a:spcBef>
              <a:buFontTx/>
              <a:buNone/>
              <a:defRPr sz="1800"/>
            </a:lvl1pPr>
          </a:lstStyle>
          <a:p>
            <a:endParaRPr lang="en-US" dirty="0"/>
          </a:p>
        </p:txBody>
      </p:sp>
      <p:sp>
        <p:nvSpPr>
          <p:cNvPr id="21" name="Rounded Rectangle 20"/>
          <p:cNvSpPr/>
          <p:nvPr userDrawn="1"/>
        </p:nvSpPr>
        <p:spPr>
          <a:xfrm>
            <a:off x="-215813" y="4086918"/>
            <a:ext cx="4509723" cy="2286897"/>
          </a:xfrm>
          <a:prstGeom prst="roundRect">
            <a:avLst>
              <a:gd name="adj" fmla="val 4909"/>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Text Placeholder 4"/>
          <p:cNvSpPr>
            <a:spLocks noGrp="1"/>
          </p:cNvSpPr>
          <p:nvPr>
            <p:ph type="body" sz="quarter" idx="3" hasCustomPrompt="1"/>
          </p:nvPr>
        </p:nvSpPr>
        <p:spPr>
          <a:xfrm>
            <a:off x="838201" y="6513732"/>
            <a:ext cx="7800975" cy="161583"/>
          </a:xfrm>
        </p:spPr>
        <p:txBody>
          <a:bodyPr anchor="ctr" anchorCtr="0"/>
          <a:lstStyle>
            <a:lvl1pPr marL="0" indent="0" algn="r">
              <a:buNone/>
              <a:defRPr sz="1050" b="0">
                <a:solidFill>
                  <a:srgbClr val="000000"/>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Image credit</a:t>
            </a:r>
          </a:p>
        </p:txBody>
      </p:sp>
      <p:sp>
        <p:nvSpPr>
          <p:cNvPr id="14" name="Content Placeholder 2"/>
          <p:cNvSpPr>
            <a:spLocks noGrp="1"/>
          </p:cNvSpPr>
          <p:nvPr>
            <p:ph idx="11"/>
          </p:nvPr>
        </p:nvSpPr>
        <p:spPr>
          <a:xfrm>
            <a:off x="514686" y="4241301"/>
            <a:ext cx="3436938" cy="1738938"/>
          </a:xfrm>
        </p:spPr>
        <p:txBody>
          <a:bodyPr/>
          <a:lstStyle>
            <a:lvl1pPr marL="0" indent="0">
              <a:spcBef>
                <a:spcPts val="600"/>
              </a:spcBef>
              <a:spcAft>
                <a:spcPts val="0"/>
              </a:spcAft>
              <a:buFontTx/>
              <a:buNone/>
              <a:defRPr sz="1800" b="1" i="0">
                <a:solidFill>
                  <a:schemeClr val="tx2"/>
                </a:solidFill>
                <a:latin typeface="American Typewriter"/>
                <a:cs typeface="American Typewriter"/>
              </a:defRPr>
            </a:lvl1pPr>
            <a:lvl2pPr marL="0" indent="0">
              <a:spcBef>
                <a:spcPts val="0"/>
              </a:spcBef>
              <a:spcAft>
                <a:spcPts val="0"/>
              </a:spcAft>
              <a:buFontTx/>
              <a:buNone/>
              <a:defRPr sz="1800">
                <a:solidFill>
                  <a:schemeClr val="tx1"/>
                </a:solidFill>
              </a:defRPr>
            </a:lvl2pPr>
            <a:lvl3pPr marL="216000" indent="-216000">
              <a:spcBef>
                <a:spcPts val="0"/>
              </a:spcBef>
              <a:spcAft>
                <a:spcPts val="0"/>
              </a:spcAft>
              <a:buFont typeface="Arial"/>
              <a:buChar char="•"/>
              <a:defRPr sz="1800">
                <a:solidFill>
                  <a:schemeClr val="tx1"/>
                </a:solidFill>
              </a:defRPr>
            </a:lvl3pPr>
            <a:lvl4pPr marL="0" indent="0">
              <a:spcBef>
                <a:spcPts val="600"/>
              </a:spcBef>
              <a:spcAft>
                <a:spcPts val="0"/>
              </a:spcAft>
              <a:buFontTx/>
              <a:buNone/>
              <a:defRPr sz="1800" b="1" i="0">
                <a:solidFill>
                  <a:schemeClr val="tx2"/>
                </a:solidFill>
                <a:latin typeface="American Typewriter"/>
                <a:cs typeface="American Typewriter"/>
              </a:defRPr>
            </a:lvl4pPr>
            <a:lvl5pPr marL="0" indent="0">
              <a:spcBef>
                <a:spcPts val="0"/>
              </a:spcBef>
              <a:spcAft>
                <a:spcPts val="0"/>
              </a:spcAft>
              <a:buFontTx/>
              <a:buNone/>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4" y="0"/>
            <a:ext cx="1693155" cy="1304936"/>
          </a:xfrm>
          <a:prstGeom prst="rect">
            <a:avLst/>
          </a:prstGeom>
        </p:spPr>
      </p:pic>
      <p:sp>
        <p:nvSpPr>
          <p:cNvPr id="10" name="Content Placeholder 2"/>
          <p:cNvSpPr>
            <a:spLocks noGrp="1"/>
          </p:cNvSpPr>
          <p:nvPr>
            <p:ph sz="half" idx="1"/>
          </p:nvPr>
        </p:nvSpPr>
        <p:spPr>
          <a:xfrm>
            <a:off x="504825" y="1465788"/>
            <a:ext cx="8134350" cy="553998"/>
          </a:xfrm>
        </p:spPr>
        <p:txBody>
          <a:bodyPr/>
          <a:lstStyle>
            <a:lvl1pPr marL="0" indent="0">
              <a:lnSpc>
                <a:spcPct val="100000"/>
              </a:lnSpc>
              <a:spcBef>
                <a:spcPts val="0"/>
              </a:spcBef>
              <a:buFontTx/>
              <a:buNone/>
              <a:defRPr sz="3600">
                <a:solidFill>
                  <a:schemeClr val="bg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33329119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4" y="2501246"/>
            <a:ext cx="3817869" cy="1554272"/>
          </a:xfrm>
        </p:spPr>
        <p:txBody>
          <a:bodyPr/>
          <a:lstStyle>
            <a:lvl1pPr marL="0" indent="0" algn="l">
              <a:spcBef>
                <a:spcPts val="0"/>
              </a:spcBef>
              <a:buFontTx/>
              <a:buNone/>
              <a:defRPr sz="2600" cap="all">
                <a:solidFill>
                  <a:srgbClr val="FF0000"/>
                </a:solidFill>
                <a:latin typeface="American Typewriter"/>
                <a:cs typeface="American Typewriter"/>
              </a:defRPr>
            </a:lvl1pPr>
            <a:lvl2pPr marL="0" indent="0" algn="l">
              <a:spcBef>
                <a:spcPts val="600"/>
              </a:spcBef>
              <a:buFontTx/>
              <a:buNone/>
              <a:defRPr sz="1800" cap="all">
                <a:latin typeface="American Typewriter"/>
                <a:cs typeface="American Typewriter"/>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4824413" y="2532776"/>
            <a:ext cx="3814761" cy="1461939"/>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lvl2pPr>
            <a:lvl3pPr marL="216000" indent="-216000">
              <a:spcBef>
                <a:spcPts val="0"/>
              </a:spcBef>
              <a:spcAft>
                <a:spcPts val="0"/>
              </a:spcAft>
              <a:buFont typeface="Arial"/>
              <a:buChar char="•"/>
              <a:defRPr sz="1800"/>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506475" y="1605488"/>
            <a:ext cx="8132699" cy="772006"/>
          </a:xfrm>
        </p:spPr>
        <p:txBody>
          <a:bodyPr/>
          <a:lstStyle>
            <a:lvl1pPr marL="0" indent="0">
              <a:lnSpc>
                <a:spcPts val="3000"/>
              </a:lnSpc>
              <a:spcBef>
                <a:spcPts val="0"/>
              </a:spcBef>
              <a:buFontTx/>
              <a:buNone/>
              <a:defRPr sz="3600">
                <a:solidFill>
                  <a:srgbClr val="EE3124"/>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14" name="Picture 13"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4" y="0"/>
            <a:ext cx="1693155" cy="1304936"/>
          </a:xfrm>
          <a:prstGeom prst="rect">
            <a:avLst/>
          </a:prstGeom>
        </p:spPr>
      </p:pic>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Head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6383"/>
            <a:ext cx="8134350" cy="772006"/>
          </a:xfrm>
        </p:spPr>
        <p:txBody>
          <a:bodyPr/>
          <a:lstStyle>
            <a:lvl1pPr marL="0" indent="0">
              <a:lnSpc>
                <a:spcPts val="3000"/>
              </a:lnSpc>
              <a:spcBef>
                <a:spcPts val="0"/>
              </a:spcBef>
              <a:buFontTx/>
              <a:buNone/>
              <a:defRPr sz="3600">
                <a:solidFill>
                  <a:schemeClr val="tx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1777"/>
            <a:ext cx="5362575" cy="4152198"/>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lvl2pPr>
            <a:lvl3pPr marL="216000" indent="-216000">
              <a:spcBef>
                <a:spcPts val="0"/>
              </a:spcBef>
              <a:spcAft>
                <a:spcPts val="0"/>
              </a:spcAft>
              <a:buFont typeface="Arial"/>
              <a:buChar char="•"/>
              <a:defRPr sz="1800"/>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ounded Rectangle 15"/>
          <p:cNvSpPr/>
          <p:nvPr userDrawn="1"/>
        </p:nvSpPr>
        <p:spPr>
          <a:xfrm>
            <a:off x="6254435" y="4606277"/>
            <a:ext cx="3092999" cy="1778993"/>
          </a:xfrm>
          <a:prstGeom prst="roundRect">
            <a:avLst>
              <a:gd name="adj" fmla="val 782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Text Placeholder 4"/>
          <p:cNvSpPr>
            <a:spLocks noGrp="1"/>
          </p:cNvSpPr>
          <p:nvPr>
            <p:ph type="body" sz="quarter" idx="3" hasCustomPrompt="1"/>
          </p:nvPr>
        </p:nvSpPr>
        <p:spPr>
          <a:xfrm>
            <a:off x="6491408" y="4770781"/>
            <a:ext cx="2404293" cy="276999"/>
          </a:xfrm>
        </p:spPr>
        <p:txBody>
          <a:bodyPr anchor="t" anchorCtr="0"/>
          <a:lstStyle>
            <a:lvl1pPr marL="0" indent="0">
              <a:buNone/>
              <a:defRPr sz="1800" b="0">
                <a:solidFill>
                  <a:schemeClr val="bg1"/>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21" name="Picture 20"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4" y="0"/>
            <a:ext cx="1693155" cy="1304936"/>
          </a:xfrm>
          <a:prstGeom prst="rect">
            <a:avLst/>
          </a:prstGeom>
        </p:spPr>
      </p:pic>
    </p:spTree>
    <p:extLst>
      <p:ext uri="{BB962C8B-B14F-4D97-AF65-F5344CB8AC3E}">
        <p14:creationId xmlns:p14="http://schemas.microsoft.com/office/powerpoint/2010/main" val="24724404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50952894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 2 Title + Sub-Head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6383"/>
            <a:ext cx="8134350" cy="772006"/>
          </a:xfrm>
        </p:spPr>
        <p:txBody>
          <a:bodyPr/>
          <a:lstStyle>
            <a:lvl1pPr marL="0" indent="0">
              <a:lnSpc>
                <a:spcPts val="3000"/>
              </a:lnSpc>
              <a:spcBef>
                <a:spcPts val="0"/>
              </a:spcBef>
              <a:buFontTx/>
              <a:buNone/>
              <a:defRPr sz="3600">
                <a:solidFill>
                  <a:schemeClr val="tx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1777"/>
            <a:ext cx="5362575" cy="4152198"/>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lvl2pPr>
            <a:lvl3pPr marL="216000" indent="-216000">
              <a:spcBef>
                <a:spcPts val="0"/>
              </a:spcBef>
              <a:spcAft>
                <a:spcPts val="0"/>
              </a:spcAft>
              <a:buFont typeface="Arial"/>
              <a:buChar char="•"/>
              <a:defRPr sz="1800"/>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20"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4" y="0"/>
            <a:ext cx="1693155" cy="1304936"/>
          </a:xfrm>
          <a:prstGeom prst="rect">
            <a:avLst/>
          </a:prstGeom>
        </p:spPr>
      </p:pic>
    </p:spTree>
    <p:extLst>
      <p:ext uri="{BB962C8B-B14F-4D97-AF65-F5344CB8AC3E}">
        <p14:creationId xmlns:p14="http://schemas.microsoft.com/office/powerpoint/2010/main" val="20720597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 2 Title + Sub-Head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6383"/>
            <a:ext cx="8134350" cy="772006"/>
          </a:xfrm>
        </p:spPr>
        <p:txBody>
          <a:bodyPr/>
          <a:lstStyle>
            <a:lvl1pPr marL="0" indent="0">
              <a:lnSpc>
                <a:spcPts val="3000"/>
              </a:lnSpc>
              <a:spcBef>
                <a:spcPts val="0"/>
              </a:spcBef>
              <a:buFontTx/>
              <a:buNone/>
              <a:defRPr sz="3600">
                <a:solidFill>
                  <a:schemeClr val="tx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1777"/>
            <a:ext cx="5362575" cy="4152198"/>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lvl2pPr>
            <a:lvl3pPr marL="216000" indent="-216000">
              <a:spcBef>
                <a:spcPts val="0"/>
              </a:spcBef>
              <a:spcAft>
                <a:spcPts val="0"/>
              </a:spcAft>
              <a:buFont typeface="Arial"/>
              <a:buChar char="•"/>
              <a:defRPr sz="1800"/>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222" y="492443"/>
            <a:ext cx="1322751" cy="334322"/>
          </a:xfrm>
          <a:prstGeom prst="rect">
            <a:avLst/>
          </a:prstGeom>
        </p:spPr>
      </p:pic>
    </p:spTree>
    <p:extLst>
      <p:ext uri="{BB962C8B-B14F-4D97-AF65-F5344CB8AC3E}">
        <p14:creationId xmlns:p14="http://schemas.microsoft.com/office/powerpoint/2010/main" val="7364953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 3 Title + Sub-Head &amp;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5488"/>
            <a:ext cx="8134350" cy="772006"/>
          </a:xfrm>
        </p:spPr>
        <p:txBody>
          <a:bodyPr/>
          <a:lstStyle>
            <a:lvl1pPr marL="0" indent="0">
              <a:lnSpc>
                <a:spcPts val="3000"/>
              </a:lnSpc>
              <a:spcBef>
                <a:spcPts val="0"/>
              </a:spcBef>
              <a:buFontTx/>
              <a:buNone/>
              <a:defRPr sz="3600">
                <a:solidFill>
                  <a:schemeClr val="bg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0884"/>
            <a:ext cx="5362575" cy="1461939"/>
          </a:xfrm>
        </p:spPr>
        <p:txBody>
          <a:bodyPr/>
          <a:lstStyle>
            <a:lvl1pPr marL="0" indent="0">
              <a:spcBef>
                <a:spcPts val="600"/>
              </a:spcBef>
              <a:spcAft>
                <a:spcPts val="0"/>
              </a:spcAft>
              <a:buFontTx/>
              <a:buNone/>
              <a:defRPr sz="1800" b="1" i="0">
                <a:solidFill>
                  <a:srgbClr val="FFFFFF"/>
                </a:solidFill>
                <a:latin typeface="American Typewriter"/>
                <a:cs typeface="American Typewriter"/>
              </a:defRPr>
            </a:lvl1pPr>
            <a:lvl2pPr marL="0" indent="0">
              <a:spcBef>
                <a:spcPts val="0"/>
              </a:spcBef>
              <a:spcAft>
                <a:spcPts val="0"/>
              </a:spcAft>
              <a:buFontTx/>
              <a:buNone/>
              <a:defRPr sz="1800">
                <a:solidFill>
                  <a:srgbClr val="FFFFFF"/>
                </a:solidFill>
              </a:defRPr>
            </a:lvl2pPr>
            <a:lvl3pPr marL="216000" indent="-216000">
              <a:spcBef>
                <a:spcPts val="0"/>
              </a:spcBef>
              <a:spcAft>
                <a:spcPts val="0"/>
              </a:spcAft>
              <a:buFont typeface="Arial"/>
              <a:buChar char="•"/>
              <a:defRPr sz="1800">
                <a:solidFill>
                  <a:srgbClr val="FFFFFF"/>
                </a:solidFill>
              </a:defRPr>
            </a:lvl3pPr>
            <a:lvl4pPr marL="0" indent="0">
              <a:spcBef>
                <a:spcPts val="600"/>
              </a:spcBef>
              <a:spcAft>
                <a:spcPts val="0"/>
              </a:spcAft>
              <a:buFontTx/>
              <a:buNone/>
              <a:defRPr sz="1800" b="1" i="0">
                <a:solidFill>
                  <a:srgbClr val="FFFFFF"/>
                </a:solidFill>
                <a:latin typeface="American Typewriter"/>
                <a:cs typeface="American Typewriter"/>
              </a:defRPr>
            </a:lvl4pPr>
            <a:lvl5pPr marL="0" indent="0">
              <a:spcBef>
                <a:spcPts val="0"/>
              </a:spcBef>
              <a:spcAft>
                <a:spcPts val="0"/>
              </a:spcAft>
              <a:buFontTx/>
              <a:buNone/>
              <a:defRPr sz="18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ounded Rectangle 15"/>
          <p:cNvSpPr/>
          <p:nvPr userDrawn="1"/>
        </p:nvSpPr>
        <p:spPr>
          <a:xfrm>
            <a:off x="6254435" y="4606277"/>
            <a:ext cx="3092999" cy="1778993"/>
          </a:xfrm>
          <a:prstGeom prst="roundRect">
            <a:avLst>
              <a:gd name="adj" fmla="val 782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Text Placeholder 4"/>
          <p:cNvSpPr>
            <a:spLocks noGrp="1"/>
          </p:cNvSpPr>
          <p:nvPr>
            <p:ph type="body" sz="quarter" idx="3" hasCustomPrompt="1"/>
          </p:nvPr>
        </p:nvSpPr>
        <p:spPr>
          <a:xfrm>
            <a:off x="6491408" y="4770781"/>
            <a:ext cx="2404293" cy="276999"/>
          </a:xfrm>
        </p:spPr>
        <p:txBody>
          <a:bodyPr anchor="t" anchorCtr="0"/>
          <a:lstStyle>
            <a:lvl1pPr marL="0" indent="0">
              <a:buNone/>
              <a:defRPr sz="1800" b="0">
                <a:solidFill>
                  <a:schemeClr val="tx2"/>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9" name="Picture 8" descr="Actionaid_Logo_White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2"/>
            <a:ext cx="1693154" cy="1304935"/>
          </a:xfrm>
          <a:prstGeom prst="rect">
            <a:avLst/>
          </a:prstGeom>
        </p:spPr>
      </p:pic>
    </p:spTree>
    <p:extLst>
      <p:ext uri="{BB962C8B-B14F-4D97-AF65-F5344CB8AC3E}">
        <p14:creationId xmlns:p14="http://schemas.microsoft.com/office/powerpoint/2010/main" val="32741311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 4 Title + Sub-Head &amp;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5488"/>
            <a:ext cx="8134350" cy="772006"/>
          </a:xfrm>
        </p:spPr>
        <p:txBody>
          <a:bodyPr/>
          <a:lstStyle>
            <a:lvl1pPr marL="0" indent="0">
              <a:lnSpc>
                <a:spcPts val="3000"/>
              </a:lnSpc>
              <a:spcBef>
                <a:spcPts val="0"/>
              </a:spcBef>
              <a:buFontTx/>
              <a:buNone/>
              <a:defRPr sz="3600">
                <a:solidFill>
                  <a:schemeClr val="bg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0884"/>
            <a:ext cx="5362575" cy="1461939"/>
          </a:xfrm>
        </p:spPr>
        <p:txBody>
          <a:bodyPr/>
          <a:lstStyle>
            <a:lvl1pPr marL="0" indent="0">
              <a:spcBef>
                <a:spcPts val="600"/>
              </a:spcBef>
              <a:spcAft>
                <a:spcPts val="0"/>
              </a:spcAft>
              <a:buFontTx/>
              <a:buNone/>
              <a:defRPr sz="1800" b="1" i="0">
                <a:solidFill>
                  <a:srgbClr val="FFFFFF"/>
                </a:solidFill>
                <a:latin typeface="American Typewriter"/>
                <a:cs typeface="American Typewriter"/>
              </a:defRPr>
            </a:lvl1pPr>
            <a:lvl2pPr marL="0" indent="0">
              <a:spcBef>
                <a:spcPts val="0"/>
              </a:spcBef>
              <a:spcAft>
                <a:spcPts val="0"/>
              </a:spcAft>
              <a:buFontTx/>
              <a:buNone/>
              <a:defRPr sz="1800">
                <a:solidFill>
                  <a:srgbClr val="FFFFFF"/>
                </a:solidFill>
              </a:defRPr>
            </a:lvl2pPr>
            <a:lvl3pPr marL="216000" indent="-216000">
              <a:spcBef>
                <a:spcPts val="0"/>
              </a:spcBef>
              <a:spcAft>
                <a:spcPts val="0"/>
              </a:spcAft>
              <a:buFont typeface="Arial"/>
              <a:buChar char="•"/>
              <a:defRPr sz="1800">
                <a:solidFill>
                  <a:srgbClr val="FFFFFF"/>
                </a:solidFill>
              </a:defRPr>
            </a:lvl3pPr>
            <a:lvl4pPr marL="0" indent="0">
              <a:spcBef>
                <a:spcPts val="600"/>
              </a:spcBef>
              <a:spcAft>
                <a:spcPts val="0"/>
              </a:spcAft>
              <a:buFontTx/>
              <a:buNone/>
              <a:defRPr sz="1800" b="1" i="0">
                <a:solidFill>
                  <a:srgbClr val="FFFFFF"/>
                </a:solidFill>
                <a:latin typeface="American Typewriter"/>
                <a:cs typeface="American Typewriter"/>
              </a:defRPr>
            </a:lvl4pPr>
            <a:lvl5pPr marL="0" indent="0">
              <a:spcBef>
                <a:spcPts val="0"/>
              </a:spcBef>
              <a:spcAft>
                <a:spcPts val="0"/>
              </a:spcAft>
              <a:buFontTx/>
              <a:buNone/>
              <a:defRPr sz="18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Actionaid_Logo_White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2"/>
            <a:ext cx="1693154" cy="1304935"/>
          </a:xfrm>
          <a:prstGeom prst="rect">
            <a:avLst/>
          </a:prstGeom>
        </p:spPr>
      </p:pic>
    </p:spTree>
    <p:extLst>
      <p:ext uri="{BB962C8B-B14F-4D97-AF65-F5344CB8AC3E}">
        <p14:creationId xmlns:p14="http://schemas.microsoft.com/office/powerpoint/2010/main" val="39595878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 4 Title + Sub-Head &amp;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04825" y="1605488"/>
            <a:ext cx="8134350" cy="772006"/>
          </a:xfrm>
        </p:spPr>
        <p:txBody>
          <a:bodyPr/>
          <a:lstStyle>
            <a:lvl1pPr marL="0" indent="0">
              <a:lnSpc>
                <a:spcPts val="3000"/>
              </a:lnSpc>
              <a:spcBef>
                <a:spcPts val="0"/>
              </a:spcBef>
              <a:buFontTx/>
              <a:buNone/>
              <a:defRPr sz="3600">
                <a:solidFill>
                  <a:schemeClr val="bg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504826" y="2530884"/>
            <a:ext cx="5362575" cy="1461939"/>
          </a:xfrm>
        </p:spPr>
        <p:txBody>
          <a:bodyPr/>
          <a:lstStyle>
            <a:lvl1pPr marL="0" indent="0">
              <a:spcBef>
                <a:spcPts val="600"/>
              </a:spcBef>
              <a:spcAft>
                <a:spcPts val="0"/>
              </a:spcAft>
              <a:buFontTx/>
              <a:buNone/>
              <a:defRPr sz="1800" b="1" i="0">
                <a:solidFill>
                  <a:srgbClr val="FFFFFF"/>
                </a:solidFill>
                <a:latin typeface="American Typewriter"/>
                <a:cs typeface="American Typewriter"/>
              </a:defRPr>
            </a:lvl1pPr>
            <a:lvl2pPr marL="0" indent="0">
              <a:spcBef>
                <a:spcPts val="0"/>
              </a:spcBef>
              <a:spcAft>
                <a:spcPts val="0"/>
              </a:spcAft>
              <a:buFontTx/>
              <a:buNone/>
              <a:defRPr sz="1800">
                <a:solidFill>
                  <a:srgbClr val="FFFFFF"/>
                </a:solidFill>
              </a:defRPr>
            </a:lvl2pPr>
            <a:lvl3pPr marL="216000" indent="-216000">
              <a:spcBef>
                <a:spcPts val="0"/>
              </a:spcBef>
              <a:spcAft>
                <a:spcPts val="0"/>
              </a:spcAft>
              <a:buFont typeface="Arial"/>
              <a:buChar char="•"/>
              <a:defRPr sz="1800">
                <a:solidFill>
                  <a:srgbClr val="FFFFFF"/>
                </a:solidFill>
              </a:defRPr>
            </a:lvl3pPr>
            <a:lvl4pPr marL="0" indent="0">
              <a:spcBef>
                <a:spcPts val="600"/>
              </a:spcBef>
              <a:spcAft>
                <a:spcPts val="0"/>
              </a:spcAft>
              <a:buFontTx/>
              <a:buNone/>
              <a:defRPr sz="1800" b="1" i="0">
                <a:solidFill>
                  <a:srgbClr val="FFFFFF"/>
                </a:solidFill>
                <a:latin typeface="American Typewriter"/>
                <a:cs typeface="American Typewriter"/>
              </a:defRPr>
            </a:lvl4pPr>
            <a:lvl5pPr marL="0" indent="0">
              <a:spcBef>
                <a:spcPts val="0"/>
              </a:spcBef>
              <a:spcAft>
                <a:spcPts val="0"/>
              </a:spcAft>
              <a:buFontTx/>
              <a:buNone/>
              <a:defRPr sz="18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097" y="425080"/>
            <a:ext cx="1462087" cy="369538"/>
          </a:xfrm>
          <a:prstGeom prst="rect">
            <a:avLst/>
          </a:prstGeom>
        </p:spPr>
      </p:pic>
    </p:spTree>
    <p:extLst>
      <p:ext uri="{BB962C8B-B14F-4D97-AF65-F5344CB8AC3E}">
        <p14:creationId xmlns:p14="http://schemas.microsoft.com/office/powerpoint/2010/main" val="38000811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 2 Txt &amp; Image">
    <p:spTree>
      <p:nvGrpSpPr>
        <p:cNvPr id="1" name=""/>
        <p:cNvGrpSpPr/>
        <p:nvPr/>
      </p:nvGrpSpPr>
      <p:grpSpPr>
        <a:xfrm>
          <a:off x="0" y="0"/>
          <a:ext cx="0" cy="0"/>
          <a:chOff x="0" y="0"/>
          <a:chExt cx="0" cy="0"/>
        </a:xfrm>
      </p:grpSpPr>
      <p:sp>
        <p:nvSpPr>
          <p:cNvPr id="12" name="Content Placeholder 2"/>
          <p:cNvSpPr>
            <a:spLocks noGrp="1"/>
          </p:cNvSpPr>
          <p:nvPr>
            <p:ph idx="11"/>
          </p:nvPr>
        </p:nvSpPr>
        <p:spPr>
          <a:xfrm>
            <a:off x="504826" y="2531777"/>
            <a:ext cx="3814763" cy="4152198"/>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lvl2pPr>
            <a:lvl3pPr marL="216000" indent="-216000">
              <a:spcBef>
                <a:spcPts val="0"/>
              </a:spcBef>
              <a:spcAft>
                <a:spcPts val="0"/>
              </a:spcAft>
              <a:buFont typeface="Arial"/>
              <a:buChar char="•"/>
              <a:defRPr sz="1800"/>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4" y="0"/>
            <a:ext cx="1693155" cy="1304936"/>
          </a:xfrm>
          <a:prstGeom prst="rect">
            <a:avLst/>
          </a:prstGeom>
        </p:spPr>
      </p:pic>
      <p:sp>
        <p:nvSpPr>
          <p:cNvPr id="11" name="Content Placeholder 2"/>
          <p:cNvSpPr>
            <a:spLocks noGrp="1"/>
          </p:cNvSpPr>
          <p:nvPr>
            <p:ph sz="half" idx="1"/>
          </p:nvPr>
        </p:nvSpPr>
        <p:spPr>
          <a:xfrm>
            <a:off x="504825" y="1606383"/>
            <a:ext cx="8134350" cy="772006"/>
          </a:xfrm>
        </p:spPr>
        <p:txBody>
          <a:bodyPr/>
          <a:lstStyle>
            <a:lvl1pPr marL="0" indent="0">
              <a:lnSpc>
                <a:spcPts val="3000"/>
              </a:lnSpc>
              <a:spcBef>
                <a:spcPts val="0"/>
              </a:spcBef>
              <a:buFontTx/>
              <a:buNone/>
              <a:defRPr sz="3600">
                <a:solidFill>
                  <a:schemeClr val="tx2"/>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3" name="Text Placeholder 4"/>
          <p:cNvSpPr>
            <a:spLocks noGrp="1"/>
          </p:cNvSpPr>
          <p:nvPr>
            <p:ph type="body" sz="quarter" idx="3" hasCustomPrompt="1"/>
          </p:nvPr>
        </p:nvSpPr>
        <p:spPr>
          <a:xfrm>
            <a:off x="4746009" y="6513732"/>
            <a:ext cx="3893168" cy="161583"/>
          </a:xfrm>
        </p:spPr>
        <p:txBody>
          <a:bodyPr anchor="ctr" anchorCtr="0"/>
          <a:lstStyle>
            <a:lvl1pPr marL="0" indent="0" algn="r">
              <a:buNone/>
              <a:defRPr sz="1050" b="0">
                <a:solidFill>
                  <a:srgbClr val="000000"/>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Image credit</a:t>
            </a:r>
          </a:p>
        </p:txBody>
      </p:sp>
      <p:sp>
        <p:nvSpPr>
          <p:cNvPr id="7" name="Picture Placeholder 7"/>
          <p:cNvSpPr>
            <a:spLocks noGrp="1"/>
          </p:cNvSpPr>
          <p:nvPr>
            <p:ph type="pic" sz="quarter" idx="10"/>
          </p:nvPr>
        </p:nvSpPr>
        <p:spPr>
          <a:xfrm>
            <a:off x="4573588" y="2579690"/>
            <a:ext cx="4065587" cy="3794125"/>
          </a:xfrm>
          <a:solidFill>
            <a:schemeClr val="bg1">
              <a:lumMod val="85000"/>
            </a:schemeClr>
          </a:solidFill>
        </p:spPr>
        <p:txBody>
          <a:bodyPr anchor="ctr" anchorCtr="0"/>
          <a:lstStyle>
            <a:lvl1pPr marL="0" indent="0" algn="ctr">
              <a:spcBef>
                <a:spcPts val="0"/>
              </a:spcBef>
              <a:buFontTx/>
              <a:buNone/>
              <a:defRPr sz="1800"/>
            </a:lvl1pPr>
          </a:lstStyle>
          <a:p>
            <a:endParaRPr lang="en-US" dirty="0"/>
          </a:p>
        </p:txBody>
      </p:sp>
    </p:spTree>
    <p:extLst>
      <p:ext uri="{BB962C8B-B14F-4D97-AF65-F5344CB8AC3E}">
        <p14:creationId xmlns:p14="http://schemas.microsoft.com/office/powerpoint/2010/main" val="31287490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 3 Txt &amp; Image">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504826" y="1606383"/>
            <a:ext cx="3814763" cy="1541448"/>
          </a:xfrm>
        </p:spPr>
        <p:txBody>
          <a:bodyPr/>
          <a:lstStyle>
            <a:lvl1pPr marL="0" indent="0">
              <a:lnSpc>
                <a:spcPts val="3000"/>
              </a:lnSpc>
              <a:spcBef>
                <a:spcPts val="0"/>
              </a:spcBef>
              <a:buFontTx/>
              <a:buNone/>
              <a:defRPr sz="3600">
                <a:solidFill>
                  <a:srgbClr val="FFFFFF"/>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idx="11"/>
          </p:nvPr>
        </p:nvSpPr>
        <p:spPr>
          <a:xfrm>
            <a:off x="504826" y="2531779"/>
            <a:ext cx="3814763" cy="1461939"/>
          </a:xfrm>
        </p:spPr>
        <p:txBody>
          <a:bodyPr/>
          <a:lstStyle>
            <a:lvl1pPr marL="0" indent="0">
              <a:spcBef>
                <a:spcPts val="600"/>
              </a:spcBef>
              <a:spcAft>
                <a:spcPts val="0"/>
              </a:spcAft>
              <a:buFontTx/>
              <a:buNone/>
              <a:defRPr sz="1800" b="1" i="0">
                <a:latin typeface="American Typewriter"/>
                <a:cs typeface="American Typewriter"/>
              </a:defRPr>
            </a:lvl1pPr>
            <a:lvl2pPr marL="0" indent="0">
              <a:spcBef>
                <a:spcPts val="0"/>
              </a:spcBef>
              <a:spcAft>
                <a:spcPts val="0"/>
              </a:spcAft>
              <a:buFontTx/>
              <a:buNone/>
              <a:defRPr sz="1800">
                <a:solidFill>
                  <a:srgbClr val="FFFFFF"/>
                </a:solidFill>
              </a:defRPr>
            </a:lvl2pPr>
            <a:lvl3pPr marL="216000" indent="-216000">
              <a:spcBef>
                <a:spcPts val="0"/>
              </a:spcBef>
              <a:spcAft>
                <a:spcPts val="0"/>
              </a:spcAft>
              <a:buFont typeface="Arial"/>
              <a:buChar char="•"/>
              <a:defRPr sz="1800">
                <a:solidFill>
                  <a:srgbClr val="FFFFFF"/>
                </a:solidFill>
              </a:defRPr>
            </a:lvl3pPr>
            <a:lvl4pPr marL="0" indent="0">
              <a:spcBef>
                <a:spcPts val="600"/>
              </a:spcBef>
              <a:spcAft>
                <a:spcPts val="0"/>
              </a:spcAft>
              <a:buFontTx/>
              <a:buNone/>
              <a:defRPr sz="1800" b="1" i="0">
                <a:latin typeface="American Typewriter"/>
                <a:cs typeface="American Typewriter"/>
              </a:defRPr>
            </a:lvl4pPr>
            <a:lvl5pPr marL="0" indent="0">
              <a:spcBef>
                <a:spcPts val="0"/>
              </a:spcBef>
              <a:spcAft>
                <a:spcPts val="0"/>
              </a:spcAft>
              <a:buFontTx/>
              <a:buNone/>
              <a:defRPr sz="18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ctionaid_Logo_White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2"/>
            <a:ext cx="1693154" cy="1304935"/>
          </a:xfrm>
          <a:prstGeom prst="rect">
            <a:avLst/>
          </a:prstGeom>
        </p:spPr>
      </p:pic>
      <p:sp>
        <p:nvSpPr>
          <p:cNvPr id="10" name="Text Placeholder 4"/>
          <p:cNvSpPr>
            <a:spLocks noGrp="1"/>
          </p:cNvSpPr>
          <p:nvPr>
            <p:ph type="body" sz="quarter" idx="3" hasCustomPrompt="1"/>
          </p:nvPr>
        </p:nvSpPr>
        <p:spPr>
          <a:xfrm>
            <a:off x="4746009" y="6513732"/>
            <a:ext cx="3893168" cy="161583"/>
          </a:xfrm>
        </p:spPr>
        <p:txBody>
          <a:bodyPr anchor="ctr" anchorCtr="0"/>
          <a:lstStyle>
            <a:lvl1pPr marL="0" indent="0" algn="r">
              <a:buNone/>
              <a:defRPr sz="1050" b="0">
                <a:solidFill>
                  <a:srgbClr val="000000"/>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Image credit</a:t>
            </a:r>
          </a:p>
        </p:txBody>
      </p:sp>
      <p:sp>
        <p:nvSpPr>
          <p:cNvPr id="9" name="Picture Placeholder 7"/>
          <p:cNvSpPr>
            <a:spLocks noGrp="1"/>
          </p:cNvSpPr>
          <p:nvPr>
            <p:ph type="pic" sz="quarter" idx="10"/>
          </p:nvPr>
        </p:nvSpPr>
        <p:spPr>
          <a:xfrm>
            <a:off x="4573588" y="2579690"/>
            <a:ext cx="4065587" cy="3794125"/>
          </a:xfrm>
          <a:solidFill>
            <a:schemeClr val="bg1">
              <a:lumMod val="85000"/>
            </a:schemeClr>
          </a:solidFill>
        </p:spPr>
        <p:txBody>
          <a:bodyPr anchor="ctr" anchorCtr="0"/>
          <a:lstStyle>
            <a:lvl1pPr marL="0" indent="0" algn="ctr">
              <a:spcBef>
                <a:spcPts val="0"/>
              </a:spcBef>
              <a:buFontTx/>
              <a:buNone/>
              <a:defRPr sz="1800"/>
            </a:lvl1pPr>
          </a:lstStyle>
          <a:p>
            <a:endParaRPr lang="en-US" dirty="0"/>
          </a:p>
        </p:txBody>
      </p:sp>
    </p:spTree>
    <p:extLst>
      <p:ext uri="{BB962C8B-B14F-4D97-AF65-F5344CB8AC3E}">
        <p14:creationId xmlns:p14="http://schemas.microsoft.com/office/powerpoint/2010/main" val="3301768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1" name="Picture 10" descr="Actionaid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0"/>
            <a:ext cx="2894342" cy="2230706"/>
          </a:xfrm>
          <a:prstGeom prst="rect">
            <a:avLst/>
          </a:prstGeom>
        </p:spPr>
      </p:pic>
      <p:sp>
        <p:nvSpPr>
          <p:cNvPr id="12" name="Content Placeholder 2"/>
          <p:cNvSpPr>
            <a:spLocks noGrp="1"/>
          </p:cNvSpPr>
          <p:nvPr>
            <p:ph sz="half" idx="11"/>
          </p:nvPr>
        </p:nvSpPr>
        <p:spPr>
          <a:xfrm>
            <a:off x="506475" y="2579690"/>
            <a:ext cx="8132699" cy="1156727"/>
          </a:xfrm>
        </p:spPr>
        <p:txBody>
          <a:bodyPr/>
          <a:lstStyle>
            <a:lvl1pPr marL="0" indent="0">
              <a:lnSpc>
                <a:spcPts val="3000"/>
              </a:lnSpc>
              <a:spcBef>
                <a:spcPts val="0"/>
              </a:spcBef>
              <a:buFontTx/>
              <a:buNone/>
              <a:defRPr sz="3600" cap="all">
                <a:solidFill>
                  <a:srgbClr val="EE3124"/>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0204250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 2 Divider">
    <p:spTree>
      <p:nvGrpSpPr>
        <p:cNvPr id="1" name=""/>
        <p:cNvGrpSpPr/>
        <p:nvPr/>
      </p:nvGrpSpPr>
      <p:grpSpPr>
        <a:xfrm>
          <a:off x="0" y="0"/>
          <a:ext cx="0" cy="0"/>
          <a:chOff x="0" y="0"/>
          <a:chExt cx="0" cy="0"/>
        </a:xfrm>
      </p:grpSpPr>
      <p:sp>
        <p:nvSpPr>
          <p:cNvPr id="12" name="Content Placeholder 2"/>
          <p:cNvSpPr>
            <a:spLocks noGrp="1"/>
          </p:cNvSpPr>
          <p:nvPr>
            <p:ph sz="half" idx="11"/>
          </p:nvPr>
        </p:nvSpPr>
        <p:spPr>
          <a:xfrm>
            <a:off x="506475" y="2579690"/>
            <a:ext cx="8132699" cy="1156727"/>
          </a:xfrm>
        </p:spPr>
        <p:txBody>
          <a:bodyPr/>
          <a:lstStyle>
            <a:lvl1pPr marL="0" indent="0">
              <a:lnSpc>
                <a:spcPts val="3000"/>
              </a:lnSpc>
              <a:spcBef>
                <a:spcPts val="0"/>
              </a:spcBef>
              <a:buFontTx/>
              <a:buNone/>
              <a:defRPr sz="3600" cap="all">
                <a:solidFill>
                  <a:schemeClr val="bg1"/>
                </a:solidFill>
                <a:latin typeface="American Typewriter"/>
                <a:cs typeface="American Typewriter"/>
              </a:defRPr>
            </a:lvl1pPr>
            <a:lvl2pPr marL="0" indent="0">
              <a:lnSpc>
                <a:spcPts val="3000"/>
              </a:lnSpc>
              <a:spcBef>
                <a:spcPts val="0"/>
              </a:spcBef>
              <a:buFontTx/>
              <a:buNone/>
              <a:defRPr sz="2600">
                <a:latin typeface="American Typewriter"/>
                <a:cs typeface="American Typewriter"/>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4" name="Picture 3" descr="Actionaid_Logo_White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0"/>
            <a:ext cx="2894342" cy="2230706"/>
          </a:xfrm>
          <a:prstGeom prst="rect">
            <a:avLst/>
          </a:prstGeom>
        </p:spPr>
      </p:pic>
    </p:spTree>
    <p:extLst>
      <p:ext uri="{BB962C8B-B14F-4D97-AF65-F5344CB8AC3E}">
        <p14:creationId xmlns:p14="http://schemas.microsoft.com/office/powerpoint/2010/main" val="775825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048708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050755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420396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8217229"/>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7381562"/>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61413371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091733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6/26/2020</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3094555"/>
      </p:ext>
    </p:extLst>
  </p:cSld>
  <p:clrMap bg1="lt1" tx1="dk1" bg2="lt2" tx2="dk2" accent1="accent1" accent2="accent2" accent3="accent3" accent4="accent4" accent5="accent5" accent6="accent6" hlink="hlink" folHlink="folHlink"/>
  <p:sldLayoutIdLst>
    <p:sldLayoutId id="2147493480" r:id="rId1"/>
    <p:sldLayoutId id="2147493481" r:id="rId2"/>
    <p:sldLayoutId id="2147493482" r:id="rId3"/>
    <p:sldLayoutId id="2147493483" r:id="rId4"/>
    <p:sldLayoutId id="2147493484" r:id="rId5"/>
    <p:sldLayoutId id="2147493485" r:id="rId6"/>
    <p:sldLayoutId id="2147493486" r:id="rId7"/>
    <p:sldLayoutId id="2147493487" r:id="rId8"/>
    <p:sldLayoutId id="2147493488" r:id="rId9"/>
    <p:sldLayoutId id="2147493489" r:id="rId10"/>
    <p:sldLayoutId id="2147493490" r:id="rId11"/>
    <p:sldLayoutId id="2147493491" r:id="rId12"/>
    <p:sldLayoutId id="2147493492" r:id="rId13"/>
    <p:sldLayoutId id="2147493493" r:id="rId14"/>
    <p:sldLayoutId id="2147493494" r:id="rId15"/>
    <p:sldLayoutId id="2147493495" r:id="rId16"/>
    <p:sldLayoutId id="2147493496" r:id="rId17"/>
    <p:sldLayoutId id="2147493457" r:id="rId18"/>
    <p:sldLayoutId id="2147493468" r:id="rId19"/>
    <p:sldLayoutId id="2147493471" r:id="rId20"/>
    <p:sldLayoutId id="2147493477" r:id="rId21"/>
    <p:sldLayoutId id="2147493469" r:id="rId22"/>
    <p:sldLayoutId id="2147493472" r:id="rId23"/>
    <p:sldLayoutId id="2147493478" r:id="rId24"/>
    <p:sldLayoutId id="2147493475" r:id="rId25"/>
    <p:sldLayoutId id="2147493476" r:id="rId26"/>
    <p:sldLayoutId id="2147493473" r:id="rId27"/>
    <p:sldLayoutId id="2147493474" r:id="rId28"/>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http://www.actionaidorg.uk/sch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www.actionaidorg.uk/sch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hyperlink" Target="http://www.actionaidorg.uk/schoo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ctionaidorg.uk/school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actionaidorg.uk/school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actionaidorg.uk/school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hyperlink" Target="http://www.actionaidorg.uk/school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actionaidorg.uk/schools" TargetMode="External"/><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hyperlink" Target="https://www.actionaid.org.uk/school-resources/search/s/country/0-238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684 (edi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946900"/>
          </a:xfrm>
          <a:prstGeom prst="rect">
            <a:avLst/>
          </a:prstGeom>
        </p:spPr>
      </p:pic>
      <p:sp>
        <p:nvSpPr>
          <p:cNvPr id="6" name="TextBox 5"/>
          <p:cNvSpPr txBox="1"/>
          <p:nvPr/>
        </p:nvSpPr>
        <p:spPr>
          <a:xfrm>
            <a:off x="2859315" y="6553202"/>
            <a:ext cx="6284687" cy="276999"/>
          </a:xfrm>
          <a:prstGeom prst="rect">
            <a:avLst/>
          </a:prstGeom>
          <a:noFill/>
        </p:spPr>
        <p:txBody>
          <a:bodyPr wrap="square" rtlCol="0">
            <a:spAutoFit/>
          </a:bodyPr>
          <a:lstStyle/>
          <a:p>
            <a:pPr algn="r"/>
            <a:r>
              <a:rPr lang="en-GB" sz="1200" dirty="0">
                <a:hlinkClick r:id="rId4"/>
              </a:rPr>
              <a:t>www.actionaidorg.uk/schools</a:t>
            </a:r>
            <a:r>
              <a:rPr lang="en-GB" sz="1200" dirty="0"/>
              <a:t> - </a:t>
            </a:r>
            <a:r>
              <a:rPr lang="en-GB" sz="1200" dirty="0">
                <a:solidFill>
                  <a:schemeClr val="bg1"/>
                </a:solidFill>
              </a:rPr>
              <a:t>April 2016</a:t>
            </a:r>
            <a:endParaRPr lang="en-GB" sz="1200" dirty="0">
              <a:solidFill>
                <a:schemeClr val="bg1"/>
              </a:solidFill>
            </a:endParaRPr>
          </a:p>
        </p:txBody>
      </p:sp>
      <p:pic>
        <p:nvPicPr>
          <p:cNvPr id="7" name="Picture 6" descr="Actionaid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pic>
        <p:nvPicPr>
          <p:cNvPr id="8" name="Picture 7" descr="Welcom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8238" y="1004014"/>
            <a:ext cx="7789673" cy="1681581"/>
          </a:xfrm>
          <a:prstGeom prst="rect">
            <a:avLst/>
          </a:prstGeom>
        </p:spPr>
      </p:pic>
    </p:spTree>
    <p:extLst>
      <p:ext uri="{BB962C8B-B14F-4D97-AF65-F5344CB8AC3E}">
        <p14:creationId xmlns:p14="http://schemas.microsoft.com/office/powerpoint/2010/main" val="28703130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2306" y="1896668"/>
            <a:ext cx="7605898" cy="4656532"/>
          </a:xfrm>
          <a:prstGeom prst="rect">
            <a:avLst/>
          </a:prstGeom>
        </p:spPr>
      </p:pic>
      <p:sp>
        <p:nvSpPr>
          <p:cNvPr id="5" name="Title 2"/>
          <p:cNvSpPr txBox="1">
            <a:spLocks/>
          </p:cNvSpPr>
          <p:nvPr/>
        </p:nvSpPr>
        <p:spPr>
          <a:xfrm>
            <a:off x="488702" y="1396187"/>
            <a:ext cx="10074834" cy="500483"/>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latin typeface="Helvetica Neue"/>
                <a:ea typeface="Verdana" panose="020B0604030504040204" pitchFamily="34" charset="0"/>
                <a:cs typeface="Helvetica Neue"/>
              </a:rPr>
              <a:t>What continent is Brazil in? </a:t>
            </a:r>
            <a:endParaRPr lang="en-GB" sz="2000" b="1" dirty="0">
              <a:latin typeface="Helvetica Neue"/>
              <a:ea typeface="Verdana" panose="020B0604030504040204" pitchFamily="34" charset="0"/>
              <a:cs typeface="Helvetica Neue"/>
            </a:endParaRPr>
          </a:p>
        </p:txBody>
      </p:sp>
      <p:sp>
        <p:nvSpPr>
          <p:cNvPr id="6" name="TextBox 5"/>
          <p:cNvSpPr txBox="1"/>
          <p:nvPr/>
        </p:nvSpPr>
        <p:spPr>
          <a:xfrm>
            <a:off x="1100447" y="6080655"/>
            <a:ext cx="2161309" cy="369332"/>
          </a:xfrm>
          <a:prstGeom prst="rect">
            <a:avLst/>
          </a:prstGeom>
          <a:solidFill>
            <a:schemeClr val="bg1"/>
          </a:solidFill>
          <a:ln>
            <a:solidFill>
              <a:schemeClr val="tx1"/>
            </a:solidFill>
          </a:ln>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South America</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859315" y="6553202"/>
            <a:ext cx="6284687" cy="276999"/>
          </a:xfrm>
          <a:prstGeom prst="rect">
            <a:avLst/>
          </a:prstGeom>
          <a:noFill/>
        </p:spPr>
        <p:txBody>
          <a:bodyPr wrap="square" rtlCol="0">
            <a:spAutoFit/>
          </a:bodyPr>
          <a:lstStyle/>
          <a:p>
            <a:pPr algn="r"/>
            <a:r>
              <a:rPr lang="en-GB" sz="1200" dirty="0">
                <a:hlinkClick r:id="rId4"/>
              </a:rPr>
              <a:t>www.actionaidorg.uk/schools</a:t>
            </a:r>
            <a:r>
              <a:rPr lang="en-GB" sz="1200" dirty="0"/>
              <a:t> - April 2016</a:t>
            </a:r>
            <a:endParaRPr lang="en-GB" sz="1200" dirty="0"/>
          </a:p>
        </p:txBody>
      </p:sp>
    </p:spTree>
    <p:extLst>
      <p:ext uri="{BB962C8B-B14F-4D97-AF65-F5344CB8AC3E}">
        <p14:creationId xmlns:p14="http://schemas.microsoft.com/office/powerpoint/2010/main" val="23077776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tionaid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sp>
        <p:nvSpPr>
          <p:cNvPr id="10" name="TextBox 9"/>
          <p:cNvSpPr txBox="1"/>
          <p:nvPr/>
        </p:nvSpPr>
        <p:spPr>
          <a:xfrm>
            <a:off x="2859315" y="6553202"/>
            <a:ext cx="6284687" cy="276999"/>
          </a:xfrm>
          <a:prstGeom prst="rect">
            <a:avLst/>
          </a:prstGeom>
          <a:noFill/>
        </p:spPr>
        <p:txBody>
          <a:bodyPr wrap="square" rtlCol="0">
            <a:spAutoFit/>
          </a:bodyPr>
          <a:lstStyle/>
          <a:p>
            <a:pPr algn="r"/>
            <a:r>
              <a:rPr lang="en-GB" sz="1200" dirty="0">
                <a:hlinkClick r:id="rId4"/>
              </a:rPr>
              <a:t>www.actionaidorg.uk/schools</a:t>
            </a:r>
            <a:r>
              <a:rPr lang="en-GB" sz="1200" dirty="0"/>
              <a:t> - April 2016</a:t>
            </a:r>
            <a:endParaRPr lang="en-GB" sz="1200" dirty="0"/>
          </a:p>
        </p:txBody>
      </p:sp>
      <p:sp>
        <p:nvSpPr>
          <p:cNvPr id="13" name="TextBox 12"/>
          <p:cNvSpPr txBox="1"/>
          <p:nvPr/>
        </p:nvSpPr>
        <p:spPr>
          <a:xfrm>
            <a:off x="488704" y="2517242"/>
            <a:ext cx="4437475" cy="2246769"/>
          </a:xfrm>
          <a:prstGeom prst="rect">
            <a:avLst/>
          </a:prstGeom>
          <a:noFill/>
        </p:spPr>
        <p:txBody>
          <a:bodyPr wrap="square" rtlCol="0">
            <a:spAutoFit/>
          </a:bodyPr>
          <a:lstStyle/>
          <a:p>
            <a:pPr marL="457200" indent="-457200">
              <a:buAutoNum type="alphaUcPeriod"/>
            </a:pPr>
            <a:r>
              <a:rPr lang="en-GB" sz="2000" dirty="0">
                <a:latin typeface="Helvetica Neue"/>
                <a:ea typeface="Verdana" panose="020B0604030504040204" pitchFamily="34" charset="0"/>
                <a:cs typeface="Helvetica Neue"/>
              </a:rPr>
              <a:t>The surname of the first Portuguese captain to land in Brazil</a:t>
            </a:r>
          </a:p>
          <a:p>
            <a:pPr marL="457200" indent="-457200">
              <a:buAutoNum type="alphaUcPeriod"/>
            </a:pPr>
            <a:endParaRPr lang="en-GB" sz="2000" dirty="0">
              <a:latin typeface="Helvetica Neue"/>
              <a:ea typeface="Verdana" panose="020B0604030504040204" pitchFamily="34" charset="0"/>
              <a:cs typeface="Helvetica Neue"/>
            </a:endParaRPr>
          </a:p>
          <a:p>
            <a:pPr marL="457200" indent="-457200">
              <a:buAutoNum type="alphaUcPeriod"/>
            </a:pPr>
            <a:r>
              <a:rPr lang="en-GB" sz="2000" dirty="0">
                <a:latin typeface="Helvetica Neue"/>
                <a:ea typeface="Verdana" panose="020B0604030504040204" pitchFamily="34" charset="0"/>
                <a:cs typeface="Helvetica Neue"/>
              </a:rPr>
              <a:t>The Portuguese word for land</a:t>
            </a:r>
          </a:p>
          <a:p>
            <a:pPr marL="457200" indent="-457200">
              <a:buAutoNum type="alphaUcPeriod"/>
            </a:pPr>
            <a:endParaRPr lang="en-GB" sz="2000" dirty="0">
              <a:latin typeface="Helvetica Neue"/>
              <a:ea typeface="Verdana" panose="020B0604030504040204" pitchFamily="34" charset="0"/>
              <a:cs typeface="Helvetica Neue"/>
            </a:endParaRPr>
          </a:p>
          <a:p>
            <a:pPr marL="457200" indent="-457200">
              <a:buAutoNum type="alphaUcPeriod"/>
            </a:pPr>
            <a:r>
              <a:rPr lang="en-GB" sz="2000" dirty="0">
                <a:latin typeface="Helvetica Neue"/>
                <a:ea typeface="Verdana" panose="020B0604030504040204" pitchFamily="34" charset="0"/>
                <a:cs typeface="Helvetica Neue"/>
              </a:rPr>
              <a:t>The </a:t>
            </a:r>
            <a:r>
              <a:rPr lang="en-GB" sz="2000" dirty="0" err="1">
                <a:latin typeface="Helvetica Neue"/>
                <a:ea typeface="Verdana" panose="020B0604030504040204" pitchFamily="34" charset="0"/>
                <a:cs typeface="Helvetica Neue"/>
              </a:rPr>
              <a:t>Brazilwood</a:t>
            </a:r>
            <a:r>
              <a:rPr lang="en-GB" sz="2000" dirty="0">
                <a:latin typeface="Helvetica Neue"/>
                <a:ea typeface="Verdana" panose="020B0604030504040204" pitchFamily="34" charset="0"/>
                <a:cs typeface="Helvetica Neue"/>
              </a:rPr>
              <a:t> tree</a:t>
            </a:r>
            <a:endParaRPr lang="en-GB" sz="2000" dirty="0">
              <a:latin typeface="Helvetica Neue"/>
              <a:ea typeface="Verdana" panose="020B0604030504040204" pitchFamily="34" charset="0"/>
              <a:cs typeface="Helvetica Neue"/>
            </a:endParaRPr>
          </a:p>
        </p:txBody>
      </p:sp>
      <p:grpSp>
        <p:nvGrpSpPr>
          <p:cNvPr id="14" name="Group 13"/>
          <p:cNvGrpSpPr/>
          <p:nvPr/>
        </p:nvGrpSpPr>
        <p:grpSpPr>
          <a:xfrm>
            <a:off x="4710279" y="395351"/>
            <a:ext cx="4433723" cy="6066377"/>
            <a:chOff x="5913913" y="1032295"/>
            <a:chExt cx="4215740" cy="5620986"/>
          </a:xfrm>
        </p:grpSpPr>
        <p:pic>
          <p:nvPicPr>
            <p:cNvPr id="15" name="Picture 3" descr="\\lon-aadfs01\users$\lucy.mcdonnell\Downloads\Brazilwoodriobotanicgarden.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3913" y="1032295"/>
              <a:ext cx="4215740" cy="56209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13913" y="1074790"/>
              <a:ext cx="3835730" cy="370734"/>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GB"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Brazilwood</a:t>
              </a:r>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 tree</a:t>
              </a:r>
              <a:endParaRPr lang="en-GB" sz="20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17" name="Title 2"/>
          <p:cNvSpPr txBox="1">
            <a:spLocks/>
          </p:cNvSpPr>
          <p:nvPr/>
        </p:nvSpPr>
        <p:spPr>
          <a:xfrm>
            <a:off x="488702" y="1396187"/>
            <a:ext cx="4045198" cy="724715"/>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latin typeface="Helvetica Neue"/>
                <a:ea typeface="Verdana" panose="020B0604030504040204" pitchFamily="34" charset="0"/>
                <a:cs typeface="Helvetica Neue"/>
              </a:rPr>
              <a:t>Where did Brazil get its name from? </a:t>
            </a:r>
            <a:endParaRPr lang="en-GB" sz="2000" b="1" dirty="0">
              <a:latin typeface="Helvetica Neue"/>
              <a:ea typeface="Verdana" panose="020B0604030504040204" pitchFamily="34" charset="0"/>
              <a:cs typeface="Helvetica Neue"/>
            </a:endParaRPr>
          </a:p>
        </p:txBody>
      </p:sp>
    </p:spTree>
    <p:extLst>
      <p:ext uri="{BB962C8B-B14F-4D97-AF65-F5344CB8AC3E}">
        <p14:creationId xmlns:p14="http://schemas.microsoft.com/office/powerpoint/2010/main" val="19532166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9315" y="6553202"/>
            <a:ext cx="6284687" cy="276999"/>
          </a:xfrm>
          <a:prstGeom prst="rect">
            <a:avLst/>
          </a:prstGeom>
          <a:noFill/>
        </p:spPr>
        <p:txBody>
          <a:bodyPr wrap="square" rtlCol="0">
            <a:spAutoFit/>
          </a:bodyPr>
          <a:lstStyle/>
          <a:p>
            <a:pPr algn="r"/>
            <a:r>
              <a:rPr lang="en-GB" sz="1200" dirty="0">
                <a:hlinkClick r:id="rId3"/>
              </a:rPr>
              <a:t>www.actionaidorg.uk/schools</a:t>
            </a:r>
            <a:r>
              <a:rPr lang="en-GB" sz="1200" dirty="0"/>
              <a:t> - April 2016</a:t>
            </a:r>
            <a:endParaRPr lang="en-GB" sz="1200" dirty="0"/>
          </a:p>
        </p:txBody>
      </p:sp>
      <p:pic>
        <p:nvPicPr>
          <p:cNvPr id="4" name="Picture 3" descr="\\lon-aadfs01\users$\lucy.mcdonnell\Downloads\Brasiliekaart (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998"/>
          <a:stretch/>
        </p:blipFill>
        <p:spPr bwMode="auto">
          <a:xfrm>
            <a:off x="4764665" y="1943102"/>
            <a:ext cx="3887386" cy="4088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n-aadfs01\users$\lucy.mcdonnell\Downloads\Brazil-map-blank.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6585" y="1943102"/>
            <a:ext cx="3819238" cy="40886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0006" y="3082117"/>
            <a:ext cx="515244" cy="1015663"/>
          </a:xfrm>
          <a:prstGeom prst="rect">
            <a:avLst/>
          </a:prstGeom>
          <a:noFill/>
        </p:spPr>
        <p:txBody>
          <a:bodyPr wrap="square" rtlCol="0">
            <a:spAutoFit/>
          </a:bodyPr>
          <a:lstStyle/>
          <a:p>
            <a:r>
              <a:rPr lang="en-GB" sz="6000" b="1" dirty="0">
                <a:solidFill>
                  <a:srgbClr val="FF0000"/>
                </a:solidFill>
              </a:rPr>
              <a:t>?</a:t>
            </a:r>
            <a:endParaRPr lang="en-GB" sz="6000" b="1" dirty="0">
              <a:solidFill>
                <a:srgbClr val="FF0000"/>
              </a:solidFill>
            </a:endParaRPr>
          </a:p>
        </p:txBody>
      </p:sp>
      <p:sp>
        <p:nvSpPr>
          <p:cNvPr id="8" name="Title 2"/>
          <p:cNvSpPr txBox="1">
            <a:spLocks/>
          </p:cNvSpPr>
          <p:nvPr/>
        </p:nvSpPr>
        <p:spPr>
          <a:xfrm>
            <a:off x="488702" y="1396187"/>
            <a:ext cx="4045198" cy="724715"/>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latin typeface="Helvetica Neue"/>
                <a:ea typeface="Verdana" panose="020B0604030504040204" pitchFamily="34" charset="0"/>
                <a:cs typeface="Helvetica Neue"/>
              </a:rPr>
              <a:t>What is the capital of Brazil? </a:t>
            </a:r>
            <a:endParaRPr lang="en-GB" sz="2000" b="1" dirty="0">
              <a:latin typeface="Helvetica Neue"/>
              <a:ea typeface="Verdana" panose="020B0604030504040204" pitchFamily="34" charset="0"/>
              <a:cs typeface="Helvetica Neue"/>
            </a:endParaRPr>
          </a:p>
        </p:txBody>
      </p:sp>
    </p:spTree>
    <p:extLst>
      <p:ext uri="{BB962C8B-B14F-4D97-AF65-F5344CB8AC3E}">
        <p14:creationId xmlns:p14="http://schemas.microsoft.com/office/powerpoint/2010/main" val="28397348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9315" y="6553202"/>
            <a:ext cx="6284687" cy="276999"/>
          </a:xfrm>
          <a:prstGeom prst="rect">
            <a:avLst/>
          </a:prstGeom>
          <a:noFill/>
        </p:spPr>
        <p:txBody>
          <a:bodyPr wrap="square" rtlCol="0">
            <a:spAutoFit/>
          </a:bodyPr>
          <a:lstStyle/>
          <a:p>
            <a:pPr algn="r"/>
            <a:r>
              <a:rPr lang="en-GB" sz="1200" dirty="0">
                <a:hlinkClick r:id="rId3"/>
              </a:rPr>
              <a:t>www.actionaidorg.uk/schools</a:t>
            </a:r>
            <a:r>
              <a:rPr lang="en-GB" sz="1200" dirty="0"/>
              <a:t> - April 2016</a:t>
            </a:r>
            <a:endParaRPr lang="en-GB" sz="1200" dirty="0"/>
          </a:p>
        </p:txBody>
      </p:sp>
      <p:pic>
        <p:nvPicPr>
          <p:cNvPr id="5" name="Picture 2" descr="Flag of Brazil.sv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625476">
            <a:off x="5323587" y="2718062"/>
            <a:ext cx="3119667" cy="21866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705" y="1908642"/>
            <a:ext cx="4464297" cy="4401205"/>
          </a:xfrm>
          <a:prstGeom prst="rect">
            <a:avLst/>
          </a:prstGeom>
          <a:noFill/>
        </p:spPr>
        <p:txBody>
          <a:bodyPr wrap="square" rtlCol="0">
            <a:spAutoFit/>
          </a:bodyPr>
          <a:lstStyle/>
          <a:p>
            <a:r>
              <a:rPr lang="en-GB" sz="2000" dirty="0">
                <a:latin typeface="Helvetica Neue"/>
                <a:ea typeface="Verdana" panose="020B0604030504040204" pitchFamily="34" charset="0"/>
                <a:cs typeface="Helvetica Neue"/>
              </a:rPr>
              <a:t>A. The yellow represents the sun; the green farmland; the blue the coastline; and the stars are the major cities of Brazil.   </a:t>
            </a:r>
          </a:p>
          <a:p>
            <a:endParaRPr lang="en-GB" sz="2000" dirty="0">
              <a:latin typeface="Helvetica Neue"/>
              <a:ea typeface="Verdana" panose="020B0604030504040204" pitchFamily="34" charset="0"/>
              <a:cs typeface="Helvetica Neue"/>
            </a:endParaRPr>
          </a:p>
          <a:p>
            <a:r>
              <a:rPr lang="en-GB" sz="2000" dirty="0">
                <a:latin typeface="Helvetica Neue"/>
                <a:ea typeface="Verdana" panose="020B0604030504040204" pitchFamily="34" charset="0"/>
                <a:cs typeface="Helvetica Neue"/>
              </a:rPr>
              <a:t>B. The green represents </a:t>
            </a:r>
            <a:r>
              <a:rPr lang="en-GB" sz="2000" dirty="0">
                <a:latin typeface="Helvetica Neue"/>
                <a:ea typeface="Verdana" panose="020B0604030504040204" pitchFamily="34" charset="0"/>
                <a:cs typeface="Helvetica Neue"/>
              </a:rPr>
              <a:t>the forests of the country and the yellow </a:t>
            </a:r>
            <a:r>
              <a:rPr lang="en-GB" sz="2000" dirty="0">
                <a:latin typeface="Helvetica Neue"/>
                <a:ea typeface="Verdana" panose="020B0604030504040204" pitchFamily="34" charset="0"/>
                <a:cs typeface="Helvetica Neue"/>
              </a:rPr>
              <a:t>its </a:t>
            </a:r>
            <a:r>
              <a:rPr lang="en-GB" sz="2000" dirty="0">
                <a:latin typeface="Helvetica Neue"/>
                <a:ea typeface="Verdana" panose="020B0604030504040204" pitchFamily="34" charset="0"/>
                <a:cs typeface="Helvetica Neue"/>
              </a:rPr>
              <a:t>mineral </a:t>
            </a:r>
            <a:r>
              <a:rPr lang="en-GB" sz="2000" dirty="0">
                <a:latin typeface="Helvetica Neue"/>
                <a:ea typeface="Verdana" panose="020B0604030504040204" pitchFamily="34" charset="0"/>
                <a:cs typeface="Helvetica Neue"/>
              </a:rPr>
              <a:t>wealth. The blue represents the sky and each star is a different state.</a:t>
            </a:r>
          </a:p>
          <a:p>
            <a:endParaRPr lang="en-GB" sz="2000" dirty="0">
              <a:latin typeface="Helvetica Neue"/>
              <a:ea typeface="Verdana" panose="020B0604030504040204" pitchFamily="34" charset="0"/>
              <a:cs typeface="Helvetica Neue"/>
            </a:endParaRPr>
          </a:p>
          <a:p>
            <a:r>
              <a:rPr lang="en-GB" sz="2000" dirty="0">
                <a:latin typeface="Helvetica Neue"/>
                <a:ea typeface="Verdana" panose="020B0604030504040204" pitchFamily="34" charset="0"/>
                <a:cs typeface="Helvetica Neue"/>
              </a:rPr>
              <a:t>C. Green, yellow and blue were the first Presidents favourite colours. Each star represents a different member of his extended family.</a:t>
            </a:r>
            <a:endParaRPr lang="en-GB" sz="2000" dirty="0">
              <a:latin typeface="Helvetica Neue"/>
              <a:ea typeface="Verdana" panose="020B0604030504040204" pitchFamily="34" charset="0"/>
              <a:cs typeface="Helvetica Neue"/>
            </a:endParaRPr>
          </a:p>
        </p:txBody>
      </p:sp>
      <p:sp>
        <p:nvSpPr>
          <p:cNvPr id="8" name="Title 2"/>
          <p:cNvSpPr txBox="1">
            <a:spLocks/>
          </p:cNvSpPr>
          <p:nvPr/>
        </p:nvSpPr>
        <p:spPr>
          <a:xfrm>
            <a:off x="488702" y="1396187"/>
            <a:ext cx="6813798" cy="724715"/>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latin typeface="Helvetica Neue"/>
                <a:ea typeface="Verdana" panose="020B0604030504040204" pitchFamily="34" charset="0"/>
                <a:cs typeface="Helvetica Neue"/>
              </a:rPr>
              <a:t>What do the different parts of the Brazilian flag mean?</a:t>
            </a:r>
            <a:endParaRPr lang="en-GB" sz="2000" b="1" dirty="0">
              <a:latin typeface="Helvetica Neue"/>
              <a:ea typeface="Verdana" panose="020B0604030504040204" pitchFamily="34" charset="0"/>
              <a:cs typeface="Helvetica Neue"/>
            </a:endParaRPr>
          </a:p>
        </p:txBody>
      </p:sp>
    </p:spTree>
    <p:extLst>
      <p:ext uri="{BB962C8B-B14F-4D97-AF65-F5344CB8AC3E}">
        <p14:creationId xmlns:p14="http://schemas.microsoft.com/office/powerpoint/2010/main" val="34871295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970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6" name="Picture 5" descr="Actionaid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sp>
        <p:nvSpPr>
          <p:cNvPr id="8" name="TextBox 7"/>
          <p:cNvSpPr txBox="1"/>
          <p:nvPr/>
        </p:nvSpPr>
        <p:spPr>
          <a:xfrm>
            <a:off x="504826" y="2797462"/>
            <a:ext cx="4346699" cy="3016210"/>
          </a:xfrm>
          <a:prstGeom prst="rect">
            <a:avLst/>
          </a:prstGeom>
          <a:noFill/>
        </p:spPr>
        <p:txBody>
          <a:bodyPr wrap="square" rtlCol="0">
            <a:spAutoFi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A. Bonjour</a:t>
            </a:r>
            <a:endPar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B. </a:t>
            </a:r>
            <a:r>
              <a:rPr lang="en-GB" sz="3000" b="1" dirty="0" err="1">
                <a:solidFill>
                  <a:schemeClr val="bg1"/>
                </a:solidFill>
                <a:latin typeface="Verdana" panose="020B0604030504040204" pitchFamily="34" charset="0"/>
                <a:ea typeface="Verdana" panose="020B0604030504040204" pitchFamily="34" charset="0"/>
                <a:cs typeface="Verdana" panose="020B0604030504040204" pitchFamily="34" charset="0"/>
              </a:rPr>
              <a:t>Tchau</a:t>
            </a:r>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C. Olá </a:t>
            </a:r>
            <a:endPar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2"/>
          <p:cNvSpPr txBox="1">
            <a:spLocks/>
          </p:cNvSpPr>
          <p:nvPr/>
        </p:nvSpPr>
        <p:spPr>
          <a:xfrm>
            <a:off x="488702" y="1396187"/>
            <a:ext cx="10074834" cy="500483"/>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solidFill>
                  <a:srgbClr val="FFFFFF"/>
                </a:solidFill>
                <a:latin typeface="Helvetica Neue"/>
                <a:ea typeface="Verdana" panose="020B0604030504040204" pitchFamily="34" charset="0"/>
                <a:cs typeface="Helvetica Neue"/>
              </a:rPr>
              <a:t>H</a:t>
            </a:r>
            <a:r>
              <a:rPr lang="en-GB" sz="2000" b="1" dirty="0">
                <a:solidFill>
                  <a:srgbClr val="FFFFFF"/>
                </a:solidFill>
                <a:latin typeface="Helvetica Neue"/>
                <a:ea typeface="Verdana" panose="020B0604030504040204" pitchFamily="34" charset="0"/>
                <a:cs typeface="Helvetica Neue"/>
              </a:rPr>
              <a:t>ow do you say ‘Hello’ in Portuguese?</a:t>
            </a:r>
            <a:endParaRPr lang="en-GB" sz="2000" b="1" dirty="0">
              <a:solidFill>
                <a:srgbClr val="FFFFFF"/>
              </a:solidFill>
              <a:latin typeface="Helvetica Neue"/>
              <a:ea typeface="Verdana" panose="020B0604030504040204" pitchFamily="34" charset="0"/>
              <a:cs typeface="Helvetica Neue"/>
            </a:endParaRPr>
          </a:p>
        </p:txBody>
      </p:sp>
    </p:spTree>
    <p:extLst>
      <p:ext uri="{BB962C8B-B14F-4D97-AF65-F5344CB8AC3E}">
        <p14:creationId xmlns:p14="http://schemas.microsoft.com/office/powerpoint/2010/main" val="26055075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9315" y="6553202"/>
            <a:ext cx="6284687" cy="276999"/>
          </a:xfrm>
          <a:prstGeom prst="rect">
            <a:avLst/>
          </a:prstGeom>
          <a:noFill/>
        </p:spPr>
        <p:txBody>
          <a:bodyPr wrap="square" rtlCol="0">
            <a:spAutoFit/>
          </a:bodyPr>
          <a:lstStyle/>
          <a:p>
            <a:pPr algn="r"/>
            <a:r>
              <a:rPr lang="en-GB" sz="1200" dirty="0">
                <a:hlinkClick r:id="rId3"/>
              </a:rPr>
              <a:t>www.actionaidorg.uk/schools</a:t>
            </a:r>
            <a:r>
              <a:rPr lang="en-GB" sz="1200" dirty="0"/>
              <a:t> - April 2016</a:t>
            </a:r>
            <a:endParaRPr lang="en-GB" sz="1200"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
            <a:ext cx="9144000" cy="6830199"/>
          </a:xfrm>
          <a:prstGeom prst="rect">
            <a:avLst/>
          </a:prstGeom>
        </p:spPr>
      </p:pic>
      <p:sp>
        <p:nvSpPr>
          <p:cNvPr id="6" name="TextBox 5"/>
          <p:cNvSpPr txBox="1"/>
          <p:nvPr/>
        </p:nvSpPr>
        <p:spPr>
          <a:xfrm>
            <a:off x="488704" y="2512307"/>
            <a:ext cx="1746003" cy="2554545"/>
          </a:xfrm>
          <a:prstGeom prst="rect">
            <a:avLst/>
          </a:prstGeom>
          <a:noFill/>
        </p:spPr>
        <p:txBody>
          <a:bodyPr wrap="square" rtlCol="0">
            <a:spAutoFit/>
          </a:bodyPr>
          <a:lstStyle/>
          <a:p>
            <a:pPr marL="457200" indent="-457200">
              <a:buAutoNum type="alphaUcPeriod"/>
            </a:pPr>
            <a:r>
              <a:rPr lang="en-GB" sz="3200" b="1" dirty="0">
                <a:solidFill>
                  <a:srgbClr val="FFFFFF"/>
                </a:solidFill>
                <a:latin typeface="Helvetica Neue"/>
                <a:ea typeface="Verdana" panose="020B0604030504040204" pitchFamily="34" charset="0"/>
                <a:cs typeface="Helvetica Neue"/>
              </a:rPr>
              <a:t> 85%</a:t>
            </a:r>
          </a:p>
          <a:p>
            <a:pPr marL="457200" indent="-457200">
              <a:buAutoNum type="alphaUcPeriod"/>
            </a:pPr>
            <a:endParaRPr lang="en-GB" sz="3200" b="1" dirty="0">
              <a:solidFill>
                <a:srgbClr val="FFFFFF"/>
              </a:solidFill>
              <a:latin typeface="Helvetica Neue"/>
              <a:ea typeface="Verdana" panose="020B0604030504040204" pitchFamily="34" charset="0"/>
              <a:cs typeface="Helvetica Neue"/>
            </a:endParaRPr>
          </a:p>
          <a:p>
            <a:pPr marL="457200" indent="-457200">
              <a:buAutoNum type="alphaUcPeriod"/>
            </a:pPr>
            <a:r>
              <a:rPr lang="en-GB" sz="3200" b="1" dirty="0">
                <a:solidFill>
                  <a:srgbClr val="FFFFFF"/>
                </a:solidFill>
                <a:latin typeface="Helvetica Neue"/>
                <a:ea typeface="Verdana" panose="020B0604030504040204" pitchFamily="34" charset="0"/>
                <a:cs typeface="Helvetica Neue"/>
              </a:rPr>
              <a:t> 25%</a:t>
            </a:r>
          </a:p>
          <a:p>
            <a:pPr marL="457200" indent="-457200">
              <a:buAutoNum type="alphaUcPeriod"/>
            </a:pPr>
            <a:endParaRPr lang="en-GB" sz="3200" b="1" dirty="0">
              <a:solidFill>
                <a:srgbClr val="FFFFFF"/>
              </a:solidFill>
              <a:latin typeface="Helvetica Neue"/>
              <a:ea typeface="Verdana" panose="020B0604030504040204" pitchFamily="34" charset="0"/>
              <a:cs typeface="Helvetica Neue"/>
            </a:endParaRPr>
          </a:p>
          <a:p>
            <a:pPr marL="457200" indent="-457200">
              <a:buAutoNum type="alphaUcPeriod"/>
            </a:pPr>
            <a:r>
              <a:rPr lang="en-GB" sz="3200" b="1" dirty="0">
                <a:solidFill>
                  <a:srgbClr val="FFFFFF"/>
                </a:solidFill>
                <a:latin typeface="Helvetica Neue"/>
                <a:ea typeface="Verdana" panose="020B0604030504040204" pitchFamily="34" charset="0"/>
                <a:cs typeface="Helvetica Neue"/>
              </a:rPr>
              <a:t> 40% </a:t>
            </a:r>
            <a:endParaRPr lang="en-GB" sz="3200" b="1" dirty="0">
              <a:solidFill>
                <a:srgbClr val="FFFFFF"/>
              </a:solidFill>
              <a:latin typeface="Helvetica Neue"/>
              <a:ea typeface="Verdana" panose="020B0604030504040204" pitchFamily="34" charset="0"/>
              <a:cs typeface="Helvetica Neue"/>
            </a:endParaRPr>
          </a:p>
        </p:txBody>
      </p:sp>
      <p:sp>
        <p:nvSpPr>
          <p:cNvPr id="8" name="Title 2"/>
          <p:cNvSpPr txBox="1">
            <a:spLocks/>
          </p:cNvSpPr>
          <p:nvPr/>
        </p:nvSpPr>
        <p:spPr>
          <a:xfrm>
            <a:off x="488702" y="1396187"/>
            <a:ext cx="3435598" cy="953315"/>
          </a:xfrm>
          <a:prstGeom prst="rect">
            <a:avLst/>
          </a:prstGeom>
        </p:spPr>
        <p:txBody>
          <a:bodyPr>
            <a:no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solidFill>
                  <a:schemeClr val="bg1"/>
                </a:solidFill>
                <a:latin typeface="Helvetica Neue"/>
                <a:ea typeface="Verdana" panose="020B0604030504040204" pitchFamily="34" charset="0"/>
                <a:cs typeface="Helvetica Neue"/>
              </a:rPr>
              <a:t>What percentage of Brazil’s population live in urban areas? </a:t>
            </a:r>
            <a:endParaRPr lang="en-GB" sz="2000" b="1" dirty="0">
              <a:solidFill>
                <a:schemeClr val="bg1"/>
              </a:solidFill>
              <a:latin typeface="Helvetica Neue"/>
              <a:ea typeface="Verdana" panose="020B0604030504040204" pitchFamily="34" charset="0"/>
              <a:cs typeface="Helvetica Neue"/>
            </a:endParaRPr>
          </a:p>
        </p:txBody>
      </p:sp>
      <p:pic>
        <p:nvPicPr>
          <p:cNvPr id="9" name="Picture 8" descr="Actionaid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spTree>
    <p:extLst>
      <p:ext uri="{BB962C8B-B14F-4D97-AF65-F5344CB8AC3E}">
        <p14:creationId xmlns:p14="http://schemas.microsoft.com/office/powerpoint/2010/main" val="34871295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311728"/>
            <a:ext cx="8515927" cy="6386945"/>
          </a:xfrm>
          <a:prstGeom prst="rect">
            <a:avLst/>
          </a:prstGeom>
        </p:spPr>
      </p:pic>
      <p:sp>
        <p:nvSpPr>
          <p:cNvPr id="7" name="TextBox 6"/>
          <p:cNvSpPr txBox="1"/>
          <p:nvPr/>
        </p:nvSpPr>
        <p:spPr>
          <a:xfrm>
            <a:off x="488704" y="4692238"/>
            <a:ext cx="4429831" cy="1631216"/>
          </a:xfrm>
          <a:prstGeom prst="rect">
            <a:avLst/>
          </a:prstGeom>
          <a:solidFill>
            <a:schemeClr val="accent1">
              <a:lumMod val="20000"/>
              <a:lumOff val="80000"/>
            </a:schemeClr>
          </a:solidFill>
        </p:spPr>
        <p:txBody>
          <a:bodyPr wrap="square" rtlCol="0">
            <a:spAutoFit/>
          </a:bodyPr>
          <a:lstStyle/>
          <a:p>
            <a:pPr marL="457200" indent="-457200">
              <a:buAutoNum type="alphaUcPeriod"/>
            </a:pPr>
            <a:r>
              <a:rPr lang="en-GB" sz="2000" b="1" dirty="0">
                <a:latin typeface="Verdana" panose="020B0604030504040204" pitchFamily="34" charset="0"/>
                <a:ea typeface="Verdana" panose="020B0604030504040204" pitchFamily="34" charset="0"/>
                <a:cs typeface="Verdana" panose="020B0604030504040204" pitchFamily="34" charset="0"/>
              </a:rPr>
              <a:t>Football</a:t>
            </a:r>
          </a:p>
          <a:p>
            <a:endParaRPr lang="en-GB" sz="2000" b="1"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lphaUcPeriod"/>
            </a:pPr>
            <a:r>
              <a:rPr lang="en-GB" sz="2000" b="1" dirty="0">
                <a:latin typeface="Verdana" panose="020B0604030504040204" pitchFamily="34" charset="0"/>
                <a:ea typeface="Verdana" panose="020B0604030504040204" pitchFamily="34" charset="0"/>
                <a:cs typeface="Verdana" panose="020B0604030504040204" pitchFamily="34" charset="0"/>
              </a:rPr>
              <a:t>Capoeira (martial arts)</a:t>
            </a:r>
          </a:p>
          <a:p>
            <a:pPr marL="457200" indent="-457200">
              <a:buAutoNum type="alphaUcPeriod"/>
            </a:pPr>
            <a:endParaRPr lang="en-GB" sz="2000" b="1"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lphaUcPeriod"/>
            </a:pPr>
            <a:r>
              <a:rPr lang="en-GB" sz="2000" b="1" dirty="0" err="1">
                <a:latin typeface="Verdana" panose="020B0604030504040204" pitchFamily="34" charset="0"/>
                <a:ea typeface="Verdana" panose="020B0604030504040204" pitchFamily="34" charset="0"/>
                <a:cs typeface="Verdana" panose="020B0604030504040204" pitchFamily="34" charset="0"/>
              </a:rPr>
              <a:t>Footvolley</a:t>
            </a:r>
            <a:r>
              <a:rPr lang="en-GB" sz="2000" b="1" dirty="0">
                <a:latin typeface="Verdana" panose="020B0604030504040204" pitchFamily="34" charset="0"/>
                <a:ea typeface="Verdana" panose="020B0604030504040204" pitchFamily="34" charset="0"/>
                <a:cs typeface="Verdana" panose="020B0604030504040204" pitchFamily="34" charset="0"/>
              </a:rPr>
              <a:t> (a beach sport) </a:t>
            </a:r>
            <a:endParaRPr lang="en-GB" sz="20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859315" y="6553202"/>
            <a:ext cx="6284687" cy="276999"/>
          </a:xfrm>
          <a:prstGeom prst="rect">
            <a:avLst/>
          </a:prstGeom>
          <a:noFill/>
        </p:spPr>
        <p:txBody>
          <a:bodyPr wrap="square" rtlCol="0">
            <a:spAutoFit/>
          </a:bodyPr>
          <a:lstStyle/>
          <a:p>
            <a:pPr algn="r"/>
            <a:r>
              <a:rPr lang="en-GB" sz="1200" dirty="0">
                <a:hlinkClick r:id="rId4"/>
              </a:rPr>
              <a:t>www.actionaidorg.uk/schools</a:t>
            </a:r>
            <a:r>
              <a:rPr lang="en-GB" sz="1200" dirty="0"/>
              <a:t> - April 2016</a:t>
            </a:r>
            <a:endParaRPr lang="en-GB" sz="1200" dirty="0"/>
          </a:p>
        </p:txBody>
      </p:sp>
      <p:pic>
        <p:nvPicPr>
          <p:cNvPr id="9" name="Picture 8" descr="Actionaid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sp>
        <p:nvSpPr>
          <p:cNvPr id="10" name="Title 2"/>
          <p:cNvSpPr txBox="1">
            <a:spLocks/>
          </p:cNvSpPr>
          <p:nvPr/>
        </p:nvSpPr>
        <p:spPr>
          <a:xfrm>
            <a:off x="2954813" y="491023"/>
            <a:ext cx="5227655" cy="583635"/>
          </a:xfrm>
          <a:prstGeom prst="rect">
            <a:avLst/>
          </a:prstGeom>
          <a:solidFill>
            <a:schemeClr val="accent1">
              <a:lumMod val="20000"/>
              <a:lumOff val="80000"/>
            </a:schemeClr>
          </a:solidFill>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2000" b="1" dirty="0">
                <a:latin typeface="Helvetica Neue"/>
                <a:ea typeface="Verdana" panose="020B0604030504040204" pitchFamily="34" charset="0"/>
                <a:cs typeface="Helvetica Neue"/>
              </a:rPr>
              <a:t>What is the most popular sport in Brazil?</a:t>
            </a:r>
            <a:endParaRPr lang="en-GB" sz="2000" b="1" dirty="0">
              <a:latin typeface="Helvetica Neue"/>
              <a:ea typeface="Verdana" panose="020B0604030504040204" pitchFamily="34" charset="0"/>
              <a:cs typeface="Helvetica Neue"/>
            </a:endParaRPr>
          </a:p>
        </p:txBody>
      </p:sp>
    </p:spTree>
    <p:extLst>
      <p:ext uri="{BB962C8B-B14F-4D97-AF65-F5344CB8AC3E}">
        <p14:creationId xmlns:p14="http://schemas.microsoft.com/office/powerpoint/2010/main" val="373230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9315" y="6553200"/>
            <a:ext cx="6284687" cy="338554"/>
          </a:xfrm>
          <a:prstGeom prst="rect">
            <a:avLst/>
          </a:prstGeom>
          <a:noFill/>
        </p:spPr>
        <p:txBody>
          <a:bodyPr wrap="square" rtlCol="0">
            <a:spAutoFit/>
          </a:bodyPr>
          <a:lstStyle/>
          <a:p>
            <a:pPr algn="r"/>
            <a:r>
              <a:rPr lang="en-GB" sz="1600" dirty="0">
                <a:hlinkClick r:id="rId3"/>
              </a:rPr>
              <a:t>www.actionaidorg.uk/schools</a:t>
            </a:r>
            <a:r>
              <a:rPr lang="en-GB" sz="1600" dirty="0"/>
              <a:t> - April 2016</a:t>
            </a:r>
            <a:endParaRPr lang="en-GB" sz="1600" dirty="0"/>
          </a:p>
        </p:txBody>
      </p:sp>
      <p:pic>
        <p:nvPicPr>
          <p:cNvPr id="9" name="Picture 8" descr="Actionaid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826" y="0"/>
            <a:ext cx="1693155" cy="1304936"/>
          </a:xfrm>
          <a:prstGeom prst="rect">
            <a:avLst/>
          </a:prstGeom>
        </p:spPr>
      </p:pic>
      <p:sp>
        <p:nvSpPr>
          <p:cNvPr id="10" name="Title 2"/>
          <p:cNvSpPr txBox="1">
            <a:spLocks/>
          </p:cNvSpPr>
          <p:nvPr/>
        </p:nvSpPr>
        <p:spPr>
          <a:xfrm>
            <a:off x="488702" y="1396187"/>
            <a:ext cx="10074834" cy="500483"/>
          </a:xfrm>
          <a:prstGeom prst="rect">
            <a:avLst/>
          </a:prstGeom>
        </p:spPr>
        <p:txBody>
          <a:bodyPr>
            <a:normAutofit/>
          </a:bodyPr>
          <a:lstStyle>
            <a:lvl1pPr algn="l" defTabSz="457200" rtl="0" eaLnBrk="1" latinLnBrk="0" hangingPunct="1">
              <a:spcBef>
                <a:spcPct val="0"/>
              </a:spcBef>
              <a:buNone/>
              <a:defRPr sz="4400" kern="1200">
                <a:solidFill>
                  <a:schemeClr val="tx1"/>
                </a:solidFill>
                <a:latin typeface="American Typewriter"/>
                <a:ea typeface="+mj-ea"/>
                <a:cs typeface="American Typewriter"/>
              </a:defRPr>
            </a:lvl1pPr>
          </a:lstStyle>
          <a:p>
            <a:r>
              <a:rPr lang="en-GB" sz="1600" b="1" dirty="0">
                <a:latin typeface="Helvetica Neue"/>
                <a:ea typeface="Verdana" panose="020B0604030504040204" pitchFamily="34" charset="0"/>
                <a:cs typeface="Helvetica Neue"/>
              </a:rPr>
              <a:t>Find out more about life in Brazil</a:t>
            </a:r>
            <a:endParaRPr lang="en-GB" sz="1600" b="1" dirty="0">
              <a:latin typeface="Helvetica Neue"/>
              <a:ea typeface="Verdana" panose="020B0604030504040204" pitchFamily="34" charset="0"/>
              <a:cs typeface="Helvetica Neue"/>
            </a:endParaRPr>
          </a:p>
        </p:txBody>
      </p:sp>
      <p:pic>
        <p:nvPicPr>
          <p:cNvPr id="3" name="Picture 2" descr="56f91d07879a81d3d7de38aee02af955_30645_b8662ebb94ec977.jp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7058" y="2305050"/>
            <a:ext cx="2544133" cy="1671132"/>
          </a:xfrm>
          <a:prstGeom prst="rect">
            <a:avLst/>
          </a:prstGeom>
        </p:spPr>
      </p:pic>
      <p:pic>
        <p:nvPicPr>
          <p:cNvPr id="4" name="Picture 3" descr="iStock_000017819730_Large.jpg">
            <a:hlinkClick r:id="rId5"/>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24394" y="2305050"/>
            <a:ext cx="2544130" cy="1671132"/>
          </a:xfrm>
          <a:prstGeom prst="rect">
            <a:avLst/>
          </a:prstGeom>
        </p:spPr>
      </p:pic>
      <p:sp>
        <p:nvSpPr>
          <p:cNvPr id="13" name="Rectangle 12"/>
          <p:cNvSpPr/>
          <p:nvPr/>
        </p:nvSpPr>
        <p:spPr>
          <a:xfrm>
            <a:off x="3417058" y="2305050"/>
            <a:ext cx="2544131" cy="2351218"/>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4" name="Rectangle 13"/>
          <p:cNvSpPr/>
          <p:nvPr/>
        </p:nvSpPr>
        <p:spPr>
          <a:xfrm>
            <a:off x="6224395" y="2305050"/>
            <a:ext cx="2544131" cy="2351218"/>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 name="Rectangle 4"/>
          <p:cNvSpPr/>
          <p:nvPr/>
        </p:nvSpPr>
        <p:spPr>
          <a:xfrm>
            <a:off x="634175" y="2305050"/>
            <a:ext cx="2544131" cy="2351218"/>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 name="Picture 1" descr="Gabriel with sibling and mum.jpg">
            <a:hlinkClick r:id="rId5"/>
          </p:cNvPr>
          <p:cNvPicPr>
            <a:picLocks noChangeAspect="1"/>
          </p:cNvPicPr>
          <p:nvPr/>
        </p:nvPicPr>
        <p:blipFill rotWithShape="1">
          <a:blip r:embed="rId8" cstate="screen">
            <a:extLst>
              <a:ext uri="{28A0092B-C50C-407E-A947-70E740481C1C}">
                <a14:useLocalDpi xmlns:a14="http://schemas.microsoft.com/office/drawing/2010/main"/>
              </a:ext>
            </a:extLst>
          </a:blip>
          <a:srcRect t="-1"/>
          <a:stretch/>
        </p:blipFill>
        <p:spPr>
          <a:xfrm>
            <a:off x="634176" y="2305050"/>
            <a:ext cx="2544131" cy="1671132"/>
          </a:xfrm>
          <a:prstGeom prst="rect">
            <a:avLst/>
          </a:prstGeom>
        </p:spPr>
      </p:pic>
      <p:sp>
        <p:nvSpPr>
          <p:cNvPr id="15" name="TextBox 14"/>
          <p:cNvSpPr txBox="1"/>
          <p:nvPr/>
        </p:nvSpPr>
        <p:spPr>
          <a:xfrm>
            <a:off x="720935" y="4047374"/>
            <a:ext cx="2370611" cy="523220"/>
          </a:xfrm>
          <a:prstGeom prst="rect">
            <a:avLst/>
          </a:prstGeom>
          <a:noFill/>
        </p:spPr>
        <p:txBody>
          <a:bodyPr vert="horz" wrap="square" rtlCol="0">
            <a:spAutoFit/>
          </a:bodyPr>
          <a:lstStyle/>
          <a:p>
            <a:r>
              <a:rPr lang="en-GB" sz="1400" dirty="0">
                <a:latin typeface="Verdana" panose="020B0604030504040204" pitchFamily="34" charset="0"/>
                <a:ea typeface="Verdana" panose="020B0604030504040204" pitchFamily="34" charset="0"/>
                <a:cs typeface="Verdana" panose="020B0604030504040204" pitchFamily="34" charset="0"/>
              </a:rPr>
              <a:t>Brazil stories: meet the children living in Brazil</a:t>
            </a:r>
          </a:p>
        </p:txBody>
      </p:sp>
      <p:sp>
        <p:nvSpPr>
          <p:cNvPr id="16" name="TextBox 15"/>
          <p:cNvSpPr txBox="1"/>
          <p:nvPr/>
        </p:nvSpPr>
        <p:spPr>
          <a:xfrm>
            <a:off x="6311155" y="4047374"/>
            <a:ext cx="2370611" cy="523220"/>
          </a:xfrm>
          <a:prstGeom prst="rect">
            <a:avLst/>
          </a:prstGeom>
          <a:noFill/>
        </p:spPr>
        <p:txBody>
          <a:bodyPr vert="horz" wrap="square" rtlCol="0">
            <a:spAutoFit/>
          </a:bodyPr>
          <a:lstStyle/>
          <a:p>
            <a:r>
              <a:rPr lang="en-GB" sz="1400" dirty="0">
                <a:latin typeface="Verdana" panose="020B0604030504040204" pitchFamily="34" charset="0"/>
                <a:ea typeface="Verdana" panose="020B0604030504040204" pitchFamily="34" charset="0"/>
                <a:cs typeface="Verdana" panose="020B0604030504040204" pitchFamily="34" charset="0"/>
              </a:rPr>
              <a:t>Explore the Amazon rainforest</a:t>
            </a:r>
          </a:p>
        </p:txBody>
      </p:sp>
      <p:sp>
        <p:nvSpPr>
          <p:cNvPr id="17" name="TextBox 16"/>
          <p:cNvSpPr txBox="1"/>
          <p:nvPr/>
        </p:nvSpPr>
        <p:spPr>
          <a:xfrm>
            <a:off x="3503818" y="4047376"/>
            <a:ext cx="2370611" cy="307777"/>
          </a:xfrm>
          <a:prstGeom prst="rect">
            <a:avLst/>
          </a:prstGeom>
          <a:noFill/>
        </p:spPr>
        <p:txBody>
          <a:bodyPr vert="horz" wrap="square" rtlCol="0">
            <a:spAutoFit/>
          </a:bodyPr>
          <a:lstStyle/>
          <a:p>
            <a:r>
              <a:rPr lang="en-GB" sz="1400" dirty="0">
                <a:latin typeface="Verdana" panose="020B0604030504040204" pitchFamily="34" charset="0"/>
                <a:ea typeface="Verdana" panose="020B0604030504040204" pitchFamily="34" charset="0"/>
                <a:cs typeface="Verdana" panose="020B0604030504040204" pitchFamily="34" charset="0"/>
              </a:rPr>
              <a:t>Explore Rio de Janeiro</a:t>
            </a:r>
          </a:p>
        </p:txBody>
      </p:sp>
      <p:sp>
        <p:nvSpPr>
          <p:cNvPr id="11" name="TextBox 10"/>
          <p:cNvSpPr txBox="1"/>
          <p:nvPr/>
        </p:nvSpPr>
        <p:spPr>
          <a:xfrm>
            <a:off x="500918" y="1727393"/>
            <a:ext cx="6510780" cy="584775"/>
          </a:xfrm>
          <a:prstGeom prst="rect">
            <a:avLst/>
          </a:prstGeom>
          <a:noFill/>
        </p:spPr>
        <p:txBody>
          <a:bodyPr wrap="square" rtlCol="0">
            <a:spAutoFit/>
          </a:bodyPr>
          <a:lstStyle/>
          <a:p>
            <a:r>
              <a:rPr lang="en-US" sz="1600" dirty="0"/>
              <a:t>Why not find out more about Brazil with some of our other resources?</a:t>
            </a:r>
            <a:endParaRPr lang="en-US" sz="1600" dirty="0"/>
          </a:p>
        </p:txBody>
      </p:sp>
    </p:spTree>
    <p:extLst>
      <p:ext uri="{BB962C8B-B14F-4D97-AF65-F5344CB8AC3E}">
        <p14:creationId xmlns:p14="http://schemas.microsoft.com/office/powerpoint/2010/main" val="42778923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3ED44379085843A6CA3E39666D8B33" ma:contentTypeVersion="0" ma:contentTypeDescription="Create a new document." ma:contentTypeScope="" ma:versionID="3522da45bd597ffee065395a0a2fdb6f">
  <xsd:schema xmlns:xsd="http://www.w3.org/2001/XMLSchema" xmlns:xs="http://www.w3.org/2001/XMLSchema" xmlns:p="http://schemas.microsoft.com/office/2006/metadata/properties" targetNamespace="http://schemas.microsoft.com/office/2006/metadata/properties" ma:root="true" ma:fieldsID="d476e8e88a7ff487aa0f9596b7fbed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1CE5E-A865-4950-8E5C-3767F884C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1473</TotalTime>
  <Words>961</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American Typewriter</vt:lpstr>
      <vt:lpstr>Arial</vt:lpstr>
      <vt:lpstr>Calibri</vt:lpstr>
      <vt:lpstr>Helvetica Neue</vt:lpstr>
      <vt:lpstr>Trebuchet MS</vt:lpstr>
      <vt:lpstr>Verdana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MrsWard</cp:lastModifiedBy>
  <cp:revision>160</cp:revision>
  <cp:lastPrinted>2016-03-02T12:35:13Z</cp:lastPrinted>
  <dcterms:created xsi:type="dcterms:W3CDTF">2010-04-12T23:12:02Z</dcterms:created>
  <dcterms:modified xsi:type="dcterms:W3CDTF">2020-06-26T11:52:53Z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0x010100103ED44379085843A6CA3E39666D8B33</vt:lpwstr>
  </property>
</Properties>
</file>